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5"/>
  </p:sldMasterIdLst>
  <p:notesMasterIdLst>
    <p:notesMasterId r:id="rId43"/>
  </p:notesMasterIdLst>
  <p:handoutMasterIdLst>
    <p:handoutMasterId r:id="rId44"/>
  </p:handoutMasterIdLst>
  <p:sldIdLst>
    <p:sldId id="257" r:id="rId6"/>
    <p:sldId id="259" r:id="rId7"/>
    <p:sldId id="278" r:id="rId8"/>
    <p:sldId id="764" r:id="rId9"/>
    <p:sldId id="324" r:id="rId10"/>
    <p:sldId id="290" r:id="rId11"/>
    <p:sldId id="740" r:id="rId12"/>
    <p:sldId id="768" r:id="rId13"/>
    <p:sldId id="775" r:id="rId14"/>
    <p:sldId id="736" r:id="rId15"/>
    <p:sldId id="774" r:id="rId16"/>
    <p:sldId id="737" r:id="rId17"/>
    <p:sldId id="735" r:id="rId18"/>
    <p:sldId id="291" r:id="rId19"/>
    <p:sldId id="297" r:id="rId20"/>
    <p:sldId id="729" r:id="rId21"/>
    <p:sldId id="374" r:id="rId22"/>
    <p:sldId id="392" r:id="rId23"/>
    <p:sldId id="644" r:id="rId24"/>
    <p:sldId id="390" r:id="rId25"/>
    <p:sldId id="732" r:id="rId26"/>
    <p:sldId id="776" r:id="rId27"/>
    <p:sldId id="393" r:id="rId28"/>
    <p:sldId id="730" r:id="rId29"/>
    <p:sldId id="731" r:id="rId30"/>
    <p:sldId id="734" r:id="rId31"/>
    <p:sldId id="758" r:id="rId32"/>
    <p:sldId id="759" r:id="rId33"/>
    <p:sldId id="760" r:id="rId34"/>
    <p:sldId id="755" r:id="rId35"/>
    <p:sldId id="756" r:id="rId36"/>
    <p:sldId id="757" r:id="rId37"/>
    <p:sldId id="535" r:id="rId38"/>
    <p:sldId id="771" r:id="rId39"/>
    <p:sldId id="770" r:id="rId40"/>
    <p:sldId id="773" r:id="rId41"/>
    <p:sldId id="772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840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eds Ella" initials="SE" lastIdx="1" clrIdx="0">
    <p:extLst>
      <p:ext uri="{19B8F6BF-5375-455C-9EA6-DF929625EA0E}">
        <p15:presenceInfo xmlns:p15="http://schemas.microsoft.com/office/powerpoint/2012/main" userId="S-1-5-21-1547161642-1450960922-839522115-27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8"/>
    <a:srgbClr val="00B6CD"/>
    <a:srgbClr val="CCEFF4"/>
    <a:srgbClr val="66D0DF"/>
    <a:srgbClr val="00B0CA"/>
    <a:srgbClr val="999999"/>
    <a:srgbClr val="00B4BE"/>
    <a:srgbClr val="003B81"/>
    <a:srgbClr val="00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1491" autoAdjust="0"/>
  </p:normalViewPr>
  <p:slideViewPr>
    <p:cSldViewPr snapToGrid="0" showGuides="1">
      <p:cViewPr>
        <p:scale>
          <a:sx n="70" d="100"/>
          <a:sy n="70" d="100"/>
        </p:scale>
        <p:origin x="336" y="33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8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5275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Muistisairaus_kirja\Koettujen%20muistioireiden%20syy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uistisairaus_kirja\Koettujen%20muistioireiden%20syy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uistisairaus_kirja\Koettujen%20muistioireiden%20syy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Keski-ikäiset (39-64 -v)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Taul1!$B$8</c:f>
              <c:strCache>
                <c:ptCount val="1"/>
                <c:pt idx="0">
                  <c:v>Keski-ikäiset (39-64 -vuotiaat)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A-4D91-B080-C99712F365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A-4D91-B080-C99712F365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EA-4D91-B080-C99712F365DC}"/>
              </c:ext>
            </c:extLst>
          </c:dPt>
          <c:cat>
            <c:strRef>
              <c:f>Taul1!$A$9:$A$11</c:f>
              <c:strCache>
                <c:ptCount val="3"/>
                <c:pt idx="0">
                  <c:v>Ikä (18,4%)</c:v>
                </c:pt>
                <c:pt idx="1">
                  <c:v>Stressi (50,0%)</c:v>
                </c:pt>
                <c:pt idx="2">
                  <c:v>Usean asian samanaikainen tekeminen (31,6%)</c:v>
                </c:pt>
              </c:strCache>
            </c:strRef>
          </c:cat>
          <c:val>
            <c:numRef>
              <c:f>Taul1!$B$9:$B$11</c:f>
              <c:numCache>
                <c:formatCode>General</c:formatCode>
                <c:ptCount val="3"/>
                <c:pt idx="0">
                  <c:v>18.399999999999999</c:v>
                </c:pt>
                <c:pt idx="1">
                  <c:v>50</c:v>
                </c:pt>
                <c:pt idx="2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F-46EE-ADF1-4CE1AAC74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Iäkkäät (69-99 -v)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Iäkkäät (69-99 -vuotiaat)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12-4C9A-8D4E-7253C14105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12-4C9A-8D4E-7253C14105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12-4C9A-8D4E-7253C14105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12-4C9A-8D4E-7253C1410542}"/>
              </c:ext>
            </c:extLst>
          </c:dPt>
          <c:cat>
            <c:strRef>
              <c:f>Taul1!$A$2:$A$5</c:f>
              <c:strCache>
                <c:ptCount val="4"/>
                <c:pt idx="0">
                  <c:v>Ikä (61,1%)</c:v>
                </c:pt>
                <c:pt idx="1">
                  <c:v>Stressi (8,3%)</c:v>
                </c:pt>
                <c:pt idx="2">
                  <c:v>Usean asian samanaikainen tekeminen (5,6%)</c:v>
                </c:pt>
                <c:pt idx="3">
                  <c:v>Muu syy (25%)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61.1</c:v>
                </c:pt>
                <c:pt idx="1">
                  <c:v>8.3000000000000007</c:v>
                </c:pt>
                <c:pt idx="2">
                  <c:v>5.6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9-4918-9B54-B52E24173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ED523-629A-4347-92D5-D9C5CF05D1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76A6146-8350-4B7E-8C23-4A706E58C864}">
      <dgm:prSet phldrT="[Text]"/>
      <dgm:spPr>
        <a:solidFill>
          <a:srgbClr val="FFFF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KOGNITIIVINEN KUORMITUS</a:t>
          </a:r>
        </a:p>
      </dgm:t>
    </dgm:pt>
    <dgm:pt modelId="{06BA2098-1E4F-4639-853C-E642E9EAA50D}" type="parTrans" cxnId="{313FCED1-264B-4713-BB46-873D8B9514B9}">
      <dgm:prSet/>
      <dgm:spPr/>
      <dgm:t>
        <a:bodyPr/>
        <a:lstStyle/>
        <a:p>
          <a:endParaRPr lang="fi-FI"/>
        </a:p>
      </dgm:t>
    </dgm:pt>
    <dgm:pt modelId="{9FD03E2B-B30C-462F-BF69-5F4E0FB10D6B}" type="sibTrans" cxnId="{313FCED1-264B-4713-BB46-873D8B9514B9}">
      <dgm:prSet/>
      <dgm:spPr/>
      <dgm:t>
        <a:bodyPr/>
        <a:lstStyle/>
        <a:p>
          <a:endParaRPr lang="fi-FI"/>
        </a:p>
      </dgm:t>
    </dgm:pt>
    <dgm:pt modelId="{B701A3B3-4145-469A-AA94-E5A38CA50616}">
      <dgm:prSet phldrT="[Text]"/>
      <dgm:spPr>
        <a:solidFill>
          <a:srgbClr val="FFC000"/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ELIMISTÖN PITKITTYNEET STRESSIREAKTIOT</a:t>
          </a:r>
        </a:p>
      </dgm:t>
    </dgm:pt>
    <dgm:pt modelId="{A0E2E6AD-606A-4C54-8228-72F6721A478C}" type="parTrans" cxnId="{E0EB9B91-4D6F-4612-BB33-2A077B3BA43D}">
      <dgm:prSet/>
      <dgm:spPr/>
      <dgm:t>
        <a:bodyPr/>
        <a:lstStyle/>
        <a:p>
          <a:endParaRPr lang="fi-FI"/>
        </a:p>
      </dgm:t>
    </dgm:pt>
    <dgm:pt modelId="{6415D9C6-B8FB-4CAD-81C4-70DD626AAED8}" type="sibTrans" cxnId="{E0EB9B91-4D6F-4612-BB33-2A077B3BA43D}">
      <dgm:prSet/>
      <dgm:spPr/>
      <dgm:t>
        <a:bodyPr/>
        <a:lstStyle/>
        <a:p>
          <a:endParaRPr lang="fi-FI"/>
        </a:p>
      </dgm:t>
    </dgm:pt>
    <dgm:pt modelId="{97F1B3D8-0601-401D-B85A-1445D42FFC9B}">
      <dgm:prSet phldrT="[Text]" custT="1"/>
      <dgm:spPr>
        <a:solidFill>
          <a:srgbClr val="FF0000"/>
        </a:solidFill>
      </dgm:spPr>
      <dgm:t>
        <a:bodyPr/>
        <a:lstStyle/>
        <a:p>
          <a:r>
            <a:rPr lang="fi-FI" sz="1400" dirty="0">
              <a:solidFill>
                <a:schemeClr val="bg1"/>
              </a:solidFill>
            </a:rPr>
            <a:t>KROONISEN STRESSIN AIHEUTTAMAT TERVEYSVAIKUTUKSET</a:t>
          </a:r>
        </a:p>
        <a:p>
          <a:r>
            <a:rPr lang="fi-FI" sz="1400" dirty="0">
              <a:solidFill>
                <a:schemeClr val="bg1"/>
              </a:solidFill>
            </a:rPr>
            <a:t>[16,17,18,19]</a:t>
          </a:r>
        </a:p>
      </dgm:t>
    </dgm:pt>
    <dgm:pt modelId="{AC1744D6-09B1-40F0-879C-31C0AC99DB3C}" type="parTrans" cxnId="{3422208D-6372-4E1D-A201-497C6F95114B}">
      <dgm:prSet/>
      <dgm:spPr/>
      <dgm:t>
        <a:bodyPr/>
        <a:lstStyle/>
        <a:p>
          <a:endParaRPr lang="fi-FI"/>
        </a:p>
      </dgm:t>
    </dgm:pt>
    <dgm:pt modelId="{696C2E71-C1CA-4024-B99D-ACCDEF50F79B}" type="sibTrans" cxnId="{3422208D-6372-4E1D-A201-497C6F95114B}">
      <dgm:prSet/>
      <dgm:spPr/>
      <dgm:t>
        <a:bodyPr/>
        <a:lstStyle/>
        <a:p>
          <a:endParaRPr lang="fi-FI"/>
        </a:p>
      </dgm:t>
    </dgm:pt>
    <dgm:pt modelId="{205635BA-6F39-4BD0-9631-7B7C8092DDA2}" type="pres">
      <dgm:prSet presAssocID="{8BDED523-629A-4347-92D5-D9C5CF05D13C}" presName="rootnode" presStyleCnt="0">
        <dgm:presLayoutVars>
          <dgm:chMax/>
          <dgm:chPref/>
          <dgm:dir/>
          <dgm:animLvl val="lvl"/>
        </dgm:presLayoutVars>
      </dgm:prSet>
      <dgm:spPr/>
    </dgm:pt>
    <dgm:pt modelId="{AC8AC47C-F0A5-4FA5-A43E-72564ABFE773}" type="pres">
      <dgm:prSet presAssocID="{E76A6146-8350-4B7E-8C23-4A706E58C864}" presName="composite" presStyleCnt="0"/>
      <dgm:spPr/>
    </dgm:pt>
    <dgm:pt modelId="{F1B202E3-3F3D-4AF1-9022-59B3AD204F3B}" type="pres">
      <dgm:prSet presAssocID="{E76A6146-8350-4B7E-8C23-4A706E58C864}" presName="bentUpArrow1" presStyleLbl="alignImgPlace1" presStyleIdx="0" presStyleCnt="2" custAng="5400000" custFlipHor="1" custScaleX="81295" custScaleY="132841" custLinFactNeighborX="78836" custLinFactNeighborY="-79067"/>
      <dgm:spPr/>
    </dgm:pt>
    <dgm:pt modelId="{ABA9FBF5-F226-45BF-A0F4-EC4B5979DEBB}" type="pres">
      <dgm:prSet presAssocID="{E76A6146-8350-4B7E-8C23-4A706E58C864}" presName="ParentText" presStyleLbl="node1" presStyleIdx="0" presStyleCnt="3" custScaleX="122254" custScaleY="135156" custLinFactNeighborX="-70565" custLinFactNeighborY="-9259">
        <dgm:presLayoutVars>
          <dgm:chMax val="1"/>
          <dgm:chPref val="1"/>
          <dgm:bulletEnabled val="1"/>
        </dgm:presLayoutVars>
      </dgm:prSet>
      <dgm:spPr/>
    </dgm:pt>
    <dgm:pt modelId="{DBB2B8BD-87B2-435B-9B51-861D0CDA4AED}" type="pres">
      <dgm:prSet presAssocID="{E76A6146-8350-4B7E-8C23-4A706E58C864}" presName="ChildText" presStyleLbl="revTx" presStyleIdx="0" presStyleCnt="2" custScaleX="370589" custLinFactX="37323" custLinFactNeighborX="100000" custLinFactNeighborY="-1317">
        <dgm:presLayoutVars>
          <dgm:chMax val="0"/>
          <dgm:chPref val="0"/>
          <dgm:bulletEnabled val="1"/>
        </dgm:presLayoutVars>
      </dgm:prSet>
      <dgm:spPr/>
    </dgm:pt>
    <dgm:pt modelId="{CC1B08B5-B834-4811-AF0B-F26C712290E8}" type="pres">
      <dgm:prSet presAssocID="{9FD03E2B-B30C-462F-BF69-5F4E0FB10D6B}" presName="sibTrans" presStyleCnt="0"/>
      <dgm:spPr/>
    </dgm:pt>
    <dgm:pt modelId="{11B4CB00-8C00-455F-8EBA-E66F24DC9FCC}" type="pres">
      <dgm:prSet presAssocID="{B701A3B3-4145-469A-AA94-E5A38CA50616}" presName="composite" presStyleCnt="0"/>
      <dgm:spPr/>
    </dgm:pt>
    <dgm:pt modelId="{A4FDF396-7569-431C-A8AD-9F76A106CBB8}" type="pres">
      <dgm:prSet presAssocID="{B701A3B3-4145-469A-AA94-E5A38CA50616}" presName="bentUpArrow1" presStyleLbl="alignImgPlace1" presStyleIdx="1" presStyleCnt="2" custAng="5400000" custFlipVert="0" custFlipHor="1" custScaleX="71927" custScaleY="136116" custLinFactNeighborX="95965" custLinFactNeighborY="-62269"/>
      <dgm:spPr/>
    </dgm:pt>
    <dgm:pt modelId="{F1C7003C-7DCC-433F-B8C1-131313EC6341}" type="pres">
      <dgm:prSet presAssocID="{B701A3B3-4145-469A-AA94-E5A38CA50616}" presName="ParentText" presStyleLbl="node1" presStyleIdx="1" presStyleCnt="3" custScaleX="117255" custScaleY="130057" custLinFactNeighborX="-53724" custLinFactNeighborY="-5094">
        <dgm:presLayoutVars>
          <dgm:chMax val="1"/>
          <dgm:chPref val="1"/>
          <dgm:bulletEnabled val="1"/>
        </dgm:presLayoutVars>
      </dgm:prSet>
      <dgm:spPr/>
    </dgm:pt>
    <dgm:pt modelId="{3D03A84C-D4F2-4383-B5DD-2A2742DC29AA}" type="pres">
      <dgm:prSet presAssocID="{B701A3B3-4145-469A-AA94-E5A38CA50616}" presName="ChildText" presStyleLbl="revTx" presStyleIdx="1" presStyleCnt="2" custScaleX="409382" custScaleY="74068" custLinFactX="1455" custLinFactNeighborX="100000" custLinFactNeighborY="-1874">
        <dgm:presLayoutVars>
          <dgm:chMax val="0"/>
          <dgm:chPref val="0"/>
          <dgm:bulletEnabled val="1"/>
        </dgm:presLayoutVars>
      </dgm:prSet>
      <dgm:spPr/>
    </dgm:pt>
    <dgm:pt modelId="{4D4BB45C-2C8E-4049-A48C-04FB70C96F1F}" type="pres">
      <dgm:prSet presAssocID="{6415D9C6-B8FB-4CAD-81C4-70DD626AAED8}" presName="sibTrans" presStyleCnt="0"/>
      <dgm:spPr/>
    </dgm:pt>
    <dgm:pt modelId="{CAC17E2E-51E4-4060-A691-9554E41DA61A}" type="pres">
      <dgm:prSet presAssocID="{97F1B3D8-0601-401D-B85A-1445D42FFC9B}" presName="composite" presStyleCnt="0"/>
      <dgm:spPr/>
    </dgm:pt>
    <dgm:pt modelId="{77CC4ED4-E041-49EF-9160-EC55EA1F55AF}" type="pres">
      <dgm:prSet presAssocID="{97F1B3D8-0601-401D-B85A-1445D42FFC9B}" presName="ParentText" presStyleLbl="node1" presStyleIdx="2" presStyleCnt="3" custScaleX="156360" custScaleY="124854" custLinFactNeighborX="-29576" custLinFactNeighborY="18391">
        <dgm:presLayoutVars>
          <dgm:chMax val="1"/>
          <dgm:chPref val="1"/>
          <dgm:bulletEnabled val="1"/>
        </dgm:presLayoutVars>
      </dgm:prSet>
      <dgm:spPr/>
    </dgm:pt>
  </dgm:ptLst>
  <dgm:cxnLst>
    <dgm:cxn modelId="{B71AD12C-8888-425E-AB4F-33FE0C018825}" type="presOf" srcId="{E76A6146-8350-4B7E-8C23-4A706E58C864}" destId="{ABA9FBF5-F226-45BF-A0F4-EC4B5979DEBB}" srcOrd="0" destOrd="0" presId="urn:microsoft.com/office/officeart/2005/8/layout/StepDownProcess"/>
    <dgm:cxn modelId="{AE999184-AAAC-4195-8D5A-6DFD7F8E5E5F}" type="presOf" srcId="{97F1B3D8-0601-401D-B85A-1445D42FFC9B}" destId="{77CC4ED4-E041-49EF-9160-EC55EA1F55AF}" srcOrd="0" destOrd="0" presId="urn:microsoft.com/office/officeart/2005/8/layout/StepDownProcess"/>
    <dgm:cxn modelId="{3422208D-6372-4E1D-A201-497C6F95114B}" srcId="{8BDED523-629A-4347-92D5-D9C5CF05D13C}" destId="{97F1B3D8-0601-401D-B85A-1445D42FFC9B}" srcOrd="2" destOrd="0" parTransId="{AC1744D6-09B1-40F0-879C-31C0AC99DB3C}" sibTransId="{696C2E71-C1CA-4024-B99D-ACCDEF50F79B}"/>
    <dgm:cxn modelId="{E0EB9B91-4D6F-4612-BB33-2A077B3BA43D}" srcId="{8BDED523-629A-4347-92D5-D9C5CF05D13C}" destId="{B701A3B3-4145-469A-AA94-E5A38CA50616}" srcOrd="1" destOrd="0" parTransId="{A0E2E6AD-606A-4C54-8228-72F6721A478C}" sibTransId="{6415D9C6-B8FB-4CAD-81C4-70DD626AAED8}"/>
    <dgm:cxn modelId="{D9FB219C-E8E0-4868-8520-4DE28FCCF137}" type="presOf" srcId="{B701A3B3-4145-469A-AA94-E5A38CA50616}" destId="{F1C7003C-7DCC-433F-B8C1-131313EC6341}" srcOrd="0" destOrd="0" presId="urn:microsoft.com/office/officeart/2005/8/layout/StepDownProcess"/>
    <dgm:cxn modelId="{313FCED1-264B-4713-BB46-873D8B9514B9}" srcId="{8BDED523-629A-4347-92D5-D9C5CF05D13C}" destId="{E76A6146-8350-4B7E-8C23-4A706E58C864}" srcOrd="0" destOrd="0" parTransId="{06BA2098-1E4F-4639-853C-E642E9EAA50D}" sibTransId="{9FD03E2B-B30C-462F-BF69-5F4E0FB10D6B}"/>
    <dgm:cxn modelId="{56264AE4-61FA-4C8F-B5F1-D3F4AE7947F5}" type="presOf" srcId="{8BDED523-629A-4347-92D5-D9C5CF05D13C}" destId="{205635BA-6F39-4BD0-9631-7B7C8092DDA2}" srcOrd="0" destOrd="0" presId="urn:microsoft.com/office/officeart/2005/8/layout/StepDownProcess"/>
    <dgm:cxn modelId="{884F6A98-2B1B-4E79-96FB-61AD01E04EE9}" type="presParOf" srcId="{205635BA-6F39-4BD0-9631-7B7C8092DDA2}" destId="{AC8AC47C-F0A5-4FA5-A43E-72564ABFE773}" srcOrd="0" destOrd="0" presId="urn:microsoft.com/office/officeart/2005/8/layout/StepDownProcess"/>
    <dgm:cxn modelId="{480EF348-0837-4E22-AA66-B8AE1FA533CB}" type="presParOf" srcId="{AC8AC47C-F0A5-4FA5-A43E-72564ABFE773}" destId="{F1B202E3-3F3D-4AF1-9022-59B3AD204F3B}" srcOrd="0" destOrd="0" presId="urn:microsoft.com/office/officeart/2005/8/layout/StepDownProcess"/>
    <dgm:cxn modelId="{E4EDEDB9-AE00-4135-9893-C55B230192DB}" type="presParOf" srcId="{AC8AC47C-F0A5-4FA5-A43E-72564ABFE773}" destId="{ABA9FBF5-F226-45BF-A0F4-EC4B5979DEBB}" srcOrd="1" destOrd="0" presId="urn:microsoft.com/office/officeart/2005/8/layout/StepDownProcess"/>
    <dgm:cxn modelId="{6F73329C-1965-43B5-866A-28EBA20BAA60}" type="presParOf" srcId="{AC8AC47C-F0A5-4FA5-A43E-72564ABFE773}" destId="{DBB2B8BD-87B2-435B-9B51-861D0CDA4AED}" srcOrd="2" destOrd="0" presId="urn:microsoft.com/office/officeart/2005/8/layout/StepDownProcess"/>
    <dgm:cxn modelId="{641974B8-9DB9-4439-B20F-F1158B3D5738}" type="presParOf" srcId="{205635BA-6F39-4BD0-9631-7B7C8092DDA2}" destId="{CC1B08B5-B834-4811-AF0B-F26C712290E8}" srcOrd="1" destOrd="0" presId="urn:microsoft.com/office/officeart/2005/8/layout/StepDownProcess"/>
    <dgm:cxn modelId="{E1E500B8-3894-4A59-AAFB-BE3785350C3B}" type="presParOf" srcId="{205635BA-6F39-4BD0-9631-7B7C8092DDA2}" destId="{11B4CB00-8C00-455F-8EBA-E66F24DC9FCC}" srcOrd="2" destOrd="0" presId="urn:microsoft.com/office/officeart/2005/8/layout/StepDownProcess"/>
    <dgm:cxn modelId="{9095FFE6-D117-4A5D-B1DF-727C4E0CE332}" type="presParOf" srcId="{11B4CB00-8C00-455F-8EBA-E66F24DC9FCC}" destId="{A4FDF396-7569-431C-A8AD-9F76A106CBB8}" srcOrd="0" destOrd="0" presId="urn:microsoft.com/office/officeart/2005/8/layout/StepDownProcess"/>
    <dgm:cxn modelId="{A5A7D4AF-2ADF-424B-8549-2CC92F26DD9A}" type="presParOf" srcId="{11B4CB00-8C00-455F-8EBA-E66F24DC9FCC}" destId="{F1C7003C-7DCC-433F-B8C1-131313EC6341}" srcOrd="1" destOrd="0" presId="urn:microsoft.com/office/officeart/2005/8/layout/StepDownProcess"/>
    <dgm:cxn modelId="{85E4F15F-705E-4272-A8DB-07A466758229}" type="presParOf" srcId="{11B4CB00-8C00-455F-8EBA-E66F24DC9FCC}" destId="{3D03A84C-D4F2-4383-B5DD-2A2742DC29AA}" srcOrd="2" destOrd="0" presId="urn:microsoft.com/office/officeart/2005/8/layout/StepDownProcess"/>
    <dgm:cxn modelId="{24E9039D-0CC9-4611-A6EA-C6DFA9585DDD}" type="presParOf" srcId="{205635BA-6F39-4BD0-9631-7B7C8092DDA2}" destId="{4D4BB45C-2C8E-4049-A48C-04FB70C96F1F}" srcOrd="3" destOrd="0" presId="urn:microsoft.com/office/officeart/2005/8/layout/StepDownProcess"/>
    <dgm:cxn modelId="{35C39046-B6FB-426D-880E-DB22047FFDA8}" type="presParOf" srcId="{205635BA-6F39-4BD0-9631-7B7C8092DDA2}" destId="{CAC17E2E-51E4-4060-A691-9554E41DA61A}" srcOrd="4" destOrd="0" presId="urn:microsoft.com/office/officeart/2005/8/layout/StepDownProcess"/>
    <dgm:cxn modelId="{96A1831C-FFD0-457E-BC45-7E401BF2CA09}" type="presParOf" srcId="{CAC17E2E-51E4-4060-A691-9554E41DA61A}" destId="{77CC4ED4-E041-49EF-9160-EC55EA1F55A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F40FB-6CAF-4138-AE64-4B60B5E89DD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3AEDAC2-DC8E-4D3A-83D4-F8B19FCC355F}">
      <dgm:prSet phldrT="[Text]" custT="1"/>
      <dgm:spPr/>
      <dgm:t>
        <a:bodyPr/>
        <a:lstStyle/>
        <a:p>
          <a:r>
            <a:rPr lang="en-US" sz="1400" b="1" dirty="0"/>
            <a:t>AIVOJEN FYYSISET VAATIMUKSET</a:t>
          </a:r>
        </a:p>
        <a:p>
          <a:r>
            <a:rPr lang="en-US" sz="1400" dirty="0"/>
            <a:t>(</a:t>
          </a:r>
          <a:r>
            <a:rPr lang="en-US" sz="1400" dirty="0" err="1"/>
            <a:t>uni</a:t>
          </a:r>
          <a:r>
            <a:rPr lang="en-US" sz="1400" dirty="0"/>
            <a:t>, </a:t>
          </a:r>
          <a:r>
            <a:rPr lang="en-US" sz="1400" dirty="0" err="1"/>
            <a:t>palautuminen</a:t>
          </a:r>
          <a:r>
            <a:rPr lang="en-US" sz="1400" dirty="0"/>
            <a:t>, </a:t>
          </a:r>
          <a:r>
            <a:rPr lang="en-US" sz="1400" dirty="0" err="1"/>
            <a:t>ravinto</a:t>
          </a:r>
          <a:r>
            <a:rPr lang="en-US" sz="1400" dirty="0"/>
            <a:t>, </a:t>
          </a:r>
          <a:r>
            <a:rPr lang="en-US" sz="1400" dirty="0" err="1"/>
            <a:t>fyysinen</a:t>
          </a:r>
          <a:r>
            <a:rPr lang="en-US" sz="1400" dirty="0"/>
            <a:t> </a:t>
          </a:r>
          <a:r>
            <a:rPr lang="en-US" sz="1400" dirty="0" err="1"/>
            <a:t>aktiivisuus</a:t>
          </a:r>
          <a:r>
            <a:rPr lang="en-US" sz="1400" dirty="0"/>
            <a:t>)</a:t>
          </a:r>
        </a:p>
      </dgm:t>
    </dgm:pt>
    <dgm:pt modelId="{C3DDD358-CEAF-49DE-88A5-452BA39A9818}" type="parTrans" cxnId="{517E8E4A-DE4F-45E9-94F3-A8E7BEFE2D59}">
      <dgm:prSet/>
      <dgm:spPr/>
      <dgm:t>
        <a:bodyPr/>
        <a:lstStyle/>
        <a:p>
          <a:endParaRPr lang="en-US"/>
        </a:p>
      </dgm:t>
    </dgm:pt>
    <dgm:pt modelId="{13632096-47ED-4B62-B2C6-914A80C56E05}" type="sibTrans" cxnId="{517E8E4A-DE4F-45E9-94F3-A8E7BEFE2D59}">
      <dgm:prSet/>
      <dgm:spPr/>
      <dgm:t>
        <a:bodyPr/>
        <a:lstStyle/>
        <a:p>
          <a:endParaRPr lang="en-US"/>
        </a:p>
      </dgm:t>
    </dgm:pt>
    <dgm:pt modelId="{CDF07CA5-1905-4E59-A3E2-07515AA184AA}">
      <dgm:prSet phldrT="[Text]" custT="1"/>
      <dgm:spPr/>
      <dgm:t>
        <a:bodyPr/>
        <a:lstStyle/>
        <a:p>
          <a:r>
            <a:rPr lang="en-US" sz="1400" b="1" dirty="0"/>
            <a:t>TYÖN VAATIMUKSET JA YKSILÖN OMINAISUUDET</a:t>
          </a:r>
        </a:p>
        <a:p>
          <a:r>
            <a:rPr lang="en-US" sz="1400" dirty="0"/>
            <a:t>(</a:t>
          </a:r>
          <a:r>
            <a:rPr lang="en-US" sz="1400" dirty="0" err="1"/>
            <a:t>kognitiivinen</a:t>
          </a:r>
          <a:r>
            <a:rPr lang="en-US" sz="1400" dirty="0"/>
            <a:t> </a:t>
          </a:r>
          <a:r>
            <a:rPr lang="en-US" sz="1400" dirty="0" err="1"/>
            <a:t>ergonomia</a:t>
          </a:r>
          <a:r>
            <a:rPr lang="en-US" sz="1400" dirty="0"/>
            <a:t>)</a:t>
          </a:r>
        </a:p>
      </dgm:t>
    </dgm:pt>
    <dgm:pt modelId="{C0A0BA64-E037-43F6-8142-025FAFEC5410}" type="parTrans" cxnId="{B907243C-01F6-4805-88C9-CF0684DC3ABC}">
      <dgm:prSet/>
      <dgm:spPr/>
      <dgm:t>
        <a:bodyPr/>
        <a:lstStyle/>
        <a:p>
          <a:endParaRPr lang="en-US"/>
        </a:p>
      </dgm:t>
    </dgm:pt>
    <dgm:pt modelId="{1A4F4763-C9AD-4EFD-9FE4-907EF388AFAD}" type="sibTrans" cxnId="{B907243C-01F6-4805-88C9-CF0684DC3ABC}">
      <dgm:prSet/>
      <dgm:spPr/>
      <dgm:t>
        <a:bodyPr/>
        <a:lstStyle/>
        <a:p>
          <a:endParaRPr lang="en-US"/>
        </a:p>
      </dgm:t>
    </dgm:pt>
    <dgm:pt modelId="{8A6A2D09-CAF8-4AFE-9793-F3FFAEA83A47}">
      <dgm:prSet phldrT="[Text]" custT="1"/>
      <dgm:spPr/>
      <dgm:t>
        <a:bodyPr/>
        <a:lstStyle/>
        <a:p>
          <a:r>
            <a:rPr lang="en-US" sz="1400" b="1" dirty="0"/>
            <a:t>YLIKUORMITUS-TILAT JA VAARATEKIJÄT</a:t>
          </a:r>
        </a:p>
        <a:p>
          <a:r>
            <a:rPr lang="en-US" sz="1400" dirty="0"/>
            <a:t>(</a:t>
          </a:r>
          <a:r>
            <a:rPr lang="en-US" sz="1400" dirty="0" err="1"/>
            <a:t>työuupumus</a:t>
          </a:r>
          <a:r>
            <a:rPr lang="en-US" sz="1400" dirty="0"/>
            <a:t>, </a:t>
          </a:r>
          <a:r>
            <a:rPr lang="en-US" sz="1400" dirty="0" err="1"/>
            <a:t>psyykkinen</a:t>
          </a:r>
          <a:r>
            <a:rPr lang="en-US" sz="1400" dirty="0"/>
            <a:t> </a:t>
          </a:r>
          <a:r>
            <a:rPr lang="en-US" sz="1400" dirty="0" err="1"/>
            <a:t>kuormitus</a:t>
          </a:r>
          <a:r>
            <a:rPr lang="en-US" sz="1400" dirty="0"/>
            <a:t>, </a:t>
          </a:r>
          <a:r>
            <a:rPr lang="en-US" sz="1400" dirty="0" err="1"/>
            <a:t>kemikaalit</a:t>
          </a:r>
          <a:r>
            <a:rPr lang="en-US" sz="1400" dirty="0"/>
            <a:t> ja </a:t>
          </a:r>
          <a:r>
            <a:rPr lang="en-US" sz="1400" dirty="0" err="1"/>
            <a:t>aivovammat</a:t>
          </a:r>
          <a:r>
            <a:rPr lang="en-US" sz="1400" dirty="0"/>
            <a:t>)</a:t>
          </a:r>
        </a:p>
      </dgm:t>
    </dgm:pt>
    <dgm:pt modelId="{861E9D1E-65E2-4298-B011-293031C76B29}" type="parTrans" cxnId="{B7858B96-C900-4A16-9B55-C455A081D930}">
      <dgm:prSet/>
      <dgm:spPr/>
      <dgm:t>
        <a:bodyPr/>
        <a:lstStyle/>
        <a:p>
          <a:endParaRPr lang="en-US"/>
        </a:p>
      </dgm:t>
    </dgm:pt>
    <dgm:pt modelId="{E6F8B1B9-D324-476D-AAB3-D57848719694}" type="sibTrans" cxnId="{B7858B96-C900-4A16-9B55-C455A081D930}">
      <dgm:prSet/>
      <dgm:spPr/>
      <dgm:t>
        <a:bodyPr/>
        <a:lstStyle/>
        <a:p>
          <a:endParaRPr lang="en-US"/>
        </a:p>
      </dgm:t>
    </dgm:pt>
    <dgm:pt modelId="{DA411E6E-6E37-4C6B-AB98-839A9C966C83}" type="pres">
      <dgm:prSet presAssocID="{B2AF40FB-6CAF-4138-AE64-4B60B5E89DD6}" presName="compositeShape" presStyleCnt="0">
        <dgm:presLayoutVars>
          <dgm:chMax val="7"/>
          <dgm:dir/>
          <dgm:resizeHandles val="exact"/>
        </dgm:presLayoutVars>
      </dgm:prSet>
      <dgm:spPr/>
    </dgm:pt>
    <dgm:pt modelId="{E173C125-F088-48A3-8418-B9BD588DF923}" type="pres">
      <dgm:prSet presAssocID="{93AEDAC2-DC8E-4D3A-83D4-F8B19FCC355F}" presName="circ1" presStyleLbl="vennNode1" presStyleIdx="0" presStyleCnt="3"/>
      <dgm:spPr/>
    </dgm:pt>
    <dgm:pt modelId="{151AF93C-7051-46A4-9983-15D1D290F438}" type="pres">
      <dgm:prSet presAssocID="{93AEDAC2-DC8E-4D3A-83D4-F8B19FCC35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0AEC63-D103-4989-9157-2D8503AC6ADA}" type="pres">
      <dgm:prSet presAssocID="{CDF07CA5-1905-4E59-A3E2-07515AA184AA}" presName="circ2" presStyleLbl="vennNode1" presStyleIdx="1" presStyleCnt="3"/>
      <dgm:spPr/>
    </dgm:pt>
    <dgm:pt modelId="{4FF29EC7-C922-4F45-B749-5D971968EE85}" type="pres">
      <dgm:prSet presAssocID="{CDF07CA5-1905-4E59-A3E2-07515AA184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5419ABF-91DC-4F39-84A4-F98B8D507464}" type="pres">
      <dgm:prSet presAssocID="{8A6A2D09-CAF8-4AFE-9793-F3FFAEA83A47}" presName="circ3" presStyleLbl="vennNode1" presStyleIdx="2" presStyleCnt="3"/>
      <dgm:spPr/>
    </dgm:pt>
    <dgm:pt modelId="{DADDEE64-DB59-4FAF-80AF-AFA128806BCD}" type="pres">
      <dgm:prSet presAssocID="{8A6A2D09-CAF8-4AFE-9793-F3FFAEA83A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E554905-731B-415A-9090-F3BECC3B3A38}" type="presOf" srcId="{93AEDAC2-DC8E-4D3A-83D4-F8B19FCC355F}" destId="{151AF93C-7051-46A4-9983-15D1D290F438}" srcOrd="1" destOrd="0" presId="urn:microsoft.com/office/officeart/2005/8/layout/venn1"/>
    <dgm:cxn modelId="{1769E22B-2FBE-44C2-85D6-7C106C20DA80}" type="presOf" srcId="{CDF07CA5-1905-4E59-A3E2-07515AA184AA}" destId="{4FF29EC7-C922-4F45-B749-5D971968EE85}" srcOrd="1" destOrd="0" presId="urn:microsoft.com/office/officeart/2005/8/layout/venn1"/>
    <dgm:cxn modelId="{B907243C-01F6-4805-88C9-CF0684DC3ABC}" srcId="{B2AF40FB-6CAF-4138-AE64-4B60B5E89DD6}" destId="{CDF07CA5-1905-4E59-A3E2-07515AA184AA}" srcOrd="1" destOrd="0" parTransId="{C0A0BA64-E037-43F6-8142-025FAFEC5410}" sibTransId="{1A4F4763-C9AD-4EFD-9FE4-907EF388AFAD}"/>
    <dgm:cxn modelId="{6B41ED3F-20FD-4642-A691-8099B42B80F0}" type="presOf" srcId="{93AEDAC2-DC8E-4D3A-83D4-F8B19FCC355F}" destId="{E173C125-F088-48A3-8418-B9BD588DF923}" srcOrd="0" destOrd="0" presId="urn:microsoft.com/office/officeart/2005/8/layout/venn1"/>
    <dgm:cxn modelId="{517E8E4A-DE4F-45E9-94F3-A8E7BEFE2D59}" srcId="{B2AF40FB-6CAF-4138-AE64-4B60B5E89DD6}" destId="{93AEDAC2-DC8E-4D3A-83D4-F8B19FCC355F}" srcOrd="0" destOrd="0" parTransId="{C3DDD358-CEAF-49DE-88A5-452BA39A9818}" sibTransId="{13632096-47ED-4B62-B2C6-914A80C56E05}"/>
    <dgm:cxn modelId="{B7858B96-C900-4A16-9B55-C455A081D930}" srcId="{B2AF40FB-6CAF-4138-AE64-4B60B5E89DD6}" destId="{8A6A2D09-CAF8-4AFE-9793-F3FFAEA83A47}" srcOrd="2" destOrd="0" parTransId="{861E9D1E-65E2-4298-B011-293031C76B29}" sibTransId="{E6F8B1B9-D324-476D-AAB3-D57848719694}"/>
    <dgm:cxn modelId="{DE25899A-377B-4C90-B3D4-00B06183FDD3}" type="presOf" srcId="{B2AF40FB-6CAF-4138-AE64-4B60B5E89DD6}" destId="{DA411E6E-6E37-4C6B-AB98-839A9C966C83}" srcOrd="0" destOrd="0" presId="urn:microsoft.com/office/officeart/2005/8/layout/venn1"/>
    <dgm:cxn modelId="{7AF3A0B7-3353-41C9-87C2-9555326F317E}" type="presOf" srcId="{8A6A2D09-CAF8-4AFE-9793-F3FFAEA83A47}" destId="{DADDEE64-DB59-4FAF-80AF-AFA128806BCD}" srcOrd="1" destOrd="0" presId="urn:microsoft.com/office/officeart/2005/8/layout/venn1"/>
    <dgm:cxn modelId="{FA1273CB-0677-46DB-8ED7-0D38CDB8812C}" type="presOf" srcId="{CDF07CA5-1905-4E59-A3E2-07515AA184AA}" destId="{8E0AEC63-D103-4989-9157-2D8503AC6ADA}" srcOrd="0" destOrd="0" presId="urn:microsoft.com/office/officeart/2005/8/layout/venn1"/>
    <dgm:cxn modelId="{A0DD67D1-E41D-44F6-9653-BBBCC7AA1C42}" type="presOf" srcId="{8A6A2D09-CAF8-4AFE-9793-F3FFAEA83A47}" destId="{35419ABF-91DC-4F39-84A4-F98B8D507464}" srcOrd="0" destOrd="0" presId="urn:microsoft.com/office/officeart/2005/8/layout/venn1"/>
    <dgm:cxn modelId="{7B1DA31D-8181-495D-B081-DD6A289056B3}" type="presParOf" srcId="{DA411E6E-6E37-4C6B-AB98-839A9C966C83}" destId="{E173C125-F088-48A3-8418-B9BD588DF923}" srcOrd="0" destOrd="0" presId="urn:microsoft.com/office/officeart/2005/8/layout/venn1"/>
    <dgm:cxn modelId="{52E9587B-FD8A-440F-B97E-9E1A7C3DFFC7}" type="presParOf" srcId="{DA411E6E-6E37-4C6B-AB98-839A9C966C83}" destId="{151AF93C-7051-46A4-9983-15D1D290F438}" srcOrd="1" destOrd="0" presId="urn:microsoft.com/office/officeart/2005/8/layout/venn1"/>
    <dgm:cxn modelId="{20072CCC-8D13-4A1A-92DE-29E6E1CDEFF5}" type="presParOf" srcId="{DA411E6E-6E37-4C6B-AB98-839A9C966C83}" destId="{8E0AEC63-D103-4989-9157-2D8503AC6ADA}" srcOrd="2" destOrd="0" presId="urn:microsoft.com/office/officeart/2005/8/layout/venn1"/>
    <dgm:cxn modelId="{E36416F0-B89D-41E8-8C1B-67F26B72105B}" type="presParOf" srcId="{DA411E6E-6E37-4C6B-AB98-839A9C966C83}" destId="{4FF29EC7-C922-4F45-B749-5D971968EE85}" srcOrd="3" destOrd="0" presId="urn:microsoft.com/office/officeart/2005/8/layout/venn1"/>
    <dgm:cxn modelId="{6B31CE1D-E566-4853-ABBC-480A3CFA760A}" type="presParOf" srcId="{DA411E6E-6E37-4C6B-AB98-839A9C966C83}" destId="{35419ABF-91DC-4F39-84A4-F98B8D507464}" srcOrd="4" destOrd="0" presId="urn:microsoft.com/office/officeart/2005/8/layout/venn1"/>
    <dgm:cxn modelId="{6A0B0E94-95FF-4C9E-9273-DE62FC5048A0}" type="presParOf" srcId="{DA411E6E-6E37-4C6B-AB98-839A9C966C83}" destId="{DADDEE64-DB59-4FAF-80AF-AFA128806B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02E3-3F3D-4AF1-9022-59B3AD204F3B}">
      <dsp:nvSpPr>
        <dsp:cNvPr id="0" name=""/>
        <dsp:cNvSpPr/>
      </dsp:nvSpPr>
      <dsp:spPr>
        <a:xfrm rot="10800000" flipH="1">
          <a:off x="2298614" y="610264"/>
          <a:ext cx="1245900" cy="86802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9FBF5-F226-45BF-A0F4-EC4B5979DEBB}">
      <dsp:nvSpPr>
        <dsp:cNvPr id="0" name=""/>
        <dsp:cNvSpPr/>
      </dsp:nvSpPr>
      <dsp:spPr>
        <a:xfrm>
          <a:off x="72566" y="0"/>
          <a:ext cx="1930210" cy="1493670"/>
        </a:xfrm>
        <a:prstGeom prst="roundRect">
          <a:avLst>
            <a:gd name="adj" fmla="val 16670"/>
          </a:avLst>
        </a:prstGeom>
        <a:solidFill>
          <a:srgbClr val="FFFF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</a:rPr>
            <a:t>KOGNITIIVINEN KUORMITUS</a:t>
          </a:r>
        </a:p>
      </dsp:txBody>
      <dsp:txXfrm>
        <a:off x="145494" y="72928"/>
        <a:ext cx="1784354" cy="1347814"/>
      </dsp:txXfrm>
    </dsp:sp>
    <dsp:sp modelId="{DBB2B8BD-87B2-435B-9B51-861D0CDA4AED}">
      <dsp:nvSpPr>
        <dsp:cNvPr id="0" name=""/>
        <dsp:cNvSpPr/>
      </dsp:nvSpPr>
      <dsp:spPr>
        <a:xfrm>
          <a:off x="2964508" y="305932"/>
          <a:ext cx="4255498" cy="893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DF396-7569-431C-A8AD-9F76A106CBB8}">
      <dsp:nvSpPr>
        <dsp:cNvPr id="0" name=""/>
        <dsp:cNvSpPr/>
      </dsp:nvSpPr>
      <dsp:spPr>
        <a:xfrm rot="10800000" flipH="1">
          <a:off x="4627036" y="2379360"/>
          <a:ext cx="1276616" cy="7680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7003C-7DCC-433F-B8C1-131313EC6341}">
      <dsp:nvSpPr>
        <dsp:cNvPr id="0" name=""/>
        <dsp:cNvSpPr/>
      </dsp:nvSpPr>
      <dsp:spPr>
        <a:xfrm>
          <a:off x="2538809" y="1551448"/>
          <a:ext cx="1851283" cy="1437319"/>
        </a:xfrm>
        <a:prstGeom prst="roundRect">
          <a:avLst>
            <a:gd name="adj" fmla="val 16670"/>
          </a:avLst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>
              <a:solidFill>
                <a:schemeClr val="tx1"/>
              </a:solidFill>
            </a:rPr>
            <a:t>ELIMISTÖN PITKITTYNEET STRESSIREAKTIOT</a:t>
          </a:r>
        </a:p>
      </dsp:txBody>
      <dsp:txXfrm>
        <a:off x="2608986" y="1621625"/>
        <a:ext cx="1710929" cy="1296965"/>
      </dsp:txXfrm>
    </dsp:sp>
    <dsp:sp modelId="{3D03A84C-D4F2-4383-B5DD-2A2742DC29AA}">
      <dsp:nvSpPr>
        <dsp:cNvPr id="0" name=""/>
        <dsp:cNvSpPr/>
      </dsp:nvSpPr>
      <dsp:spPr>
        <a:xfrm>
          <a:off x="4490787" y="1978308"/>
          <a:ext cx="4700961" cy="661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C4ED4-E041-49EF-9160-EC55EA1F55AF}">
      <dsp:nvSpPr>
        <dsp:cNvPr id="0" name=""/>
        <dsp:cNvSpPr/>
      </dsp:nvSpPr>
      <dsp:spPr>
        <a:xfrm>
          <a:off x="4997899" y="3202670"/>
          <a:ext cx="2468693" cy="1379818"/>
        </a:xfrm>
        <a:prstGeom prst="roundRect">
          <a:avLst>
            <a:gd name="adj" fmla="val 16670"/>
          </a:avLst>
        </a:prstGeom>
        <a:solidFill>
          <a:srgbClr val="FF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</a:rPr>
            <a:t>KROONISEN STRESSIN AIHEUTTAMAT TERVEYSVAIKUTUKSET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bg1"/>
              </a:solidFill>
            </a:rPr>
            <a:t>[16,17,18,19]</a:t>
          </a:r>
        </a:p>
      </dsp:txBody>
      <dsp:txXfrm>
        <a:off x="5065268" y="3270039"/>
        <a:ext cx="2333955" cy="1245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3C125-F088-48A3-8418-B9BD588DF923}">
      <dsp:nvSpPr>
        <dsp:cNvPr id="0" name=""/>
        <dsp:cNvSpPr/>
      </dsp:nvSpPr>
      <dsp:spPr>
        <a:xfrm>
          <a:off x="3994100" y="122157"/>
          <a:ext cx="2527398" cy="2527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AIVOJEN FYYSISET VAATIMUKSET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uni</a:t>
          </a:r>
          <a:r>
            <a:rPr lang="en-US" sz="1400" kern="1200" dirty="0"/>
            <a:t>, </a:t>
          </a:r>
          <a:r>
            <a:rPr lang="en-US" sz="1400" kern="1200" dirty="0" err="1"/>
            <a:t>palautuminen</a:t>
          </a:r>
          <a:r>
            <a:rPr lang="en-US" sz="1400" kern="1200" dirty="0"/>
            <a:t>, </a:t>
          </a:r>
          <a:r>
            <a:rPr lang="en-US" sz="1400" kern="1200" dirty="0" err="1"/>
            <a:t>ravinto</a:t>
          </a:r>
          <a:r>
            <a:rPr lang="en-US" sz="1400" kern="1200" dirty="0"/>
            <a:t>, </a:t>
          </a:r>
          <a:r>
            <a:rPr lang="en-US" sz="1400" kern="1200" dirty="0" err="1"/>
            <a:t>fyysinen</a:t>
          </a:r>
          <a:r>
            <a:rPr lang="en-US" sz="1400" kern="1200" dirty="0"/>
            <a:t> </a:t>
          </a:r>
          <a:r>
            <a:rPr lang="en-US" sz="1400" kern="1200" dirty="0" err="1"/>
            <a:t>aktiivisuus</a:t>
          </a:r>
          <a:r>
            <a:rPr lang="en-US" sz="1400" kern="1200" dirty="0"/>
            <a:t>)</a:t>
          </a:r>
        </a:p>
      </dsp:txBody>
      <dsp:txXfrm>
        <a:off x="4331087" y="564452"/>
        <a:ext cx="1853425" cy="1137329"/>
      </dsp:txXfrm>
    </dsp:sp>
    <dsp:sp modelId="{8E0AEC63-D103-4989-9157-2D8503AC6ADA}">
      <dsp:nvSpPr>
        <dsp:cNvPr id="0" name=""/>
        <dsp:cNvSpPr/>
      </dsp:nvSpPr>
      <dsp:spPr>
        <a:xfrm>
          <a:off x="4906070" y="1701781"/>
          <a:ext cx="2527398" cy="2527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TYÖN VAATIMUKSET JA YKSILÖN OMINAISUUDET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kognitiivinen</a:t>
          </a:r>
          <a:r>
            <a:rPr lang="en-US" sz="1400" kern="1200" dirty="0"/>
            <a:t> </a:t>
          </a:r>
          <a:r>
            <a:rPr lang="en-US" sz="1400" kern="1200" dirty="0" err="1"/>
            <a:t>ergonomia</a:t>
          </a:r>
          <a:r>
            <a:rPr lang="en-US" sz="1400" kern="1200" dirty="0"/>
            <a:t>)</a:t>
          </a:r>
        </a:p>
      </dsp:txBody>
      <dsp:txXfrm>
        <a:off x="5679033" y="2354693"/>
        <a:ext cx="1516439" cy="1390069"/>
      </dsp:txXfrm>
    </dsp:sp>
    <dsp:sp modelId="{35419ABF-91DC-4F39-84A4-F98B8D507464}">
      <dsp:nvSpPr>
        <dsp:cNvPr id="0" name=""/>
        <dsp:cNvSpPr/>
      </dsp:nvSpPr>
      <dsp:spPr>
        <a:xfrm>
          <a:off x="3082131" y="1701781"/>
          <a:ext cx="2527398" cy="2527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YLIKUORMITUS-TILAT JA VAARATEKIJÄT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</a:t>
          </a:r>
          <a:r>
            <a:rPr lang="en-US" sz="1400" kern="1200" dirty="0" err="1"/>
            <a:t>työuupumus</a:t>
          </a:r>
          <a:r>
            <a:rPr lang="en-US" sz="1400" kern="1200" dirty="0"/>
            <a:t>, </a:t>
          </a:r>
          <a:r>
            <a:rPr lang="en-US" sz="1400" kern="1200" dirty="0" err="1"/>
            <a:t>psyykkinen</a:t>
          </a:r>
          <a:r>
            <a:rPr lang="en-US" sz="1400" kern="1200" dirty="0"/>
            <a:t> </a:t>
          </a:r>
          <a:r>
            <a:rPr lang="en-US" sz="1400" kern="1200" dirty="0" err="1"/>
            <a:t>kuormitus</a:t>
          </a:r>
          <a:r>
            <a:rPr lang="en-US" sz="1400" kern="1200" dirty="0"/>
            <a:t>, </a:t>
          </a:r>
          <a:r>
            <a:rPr lang="en-US" sz="1400" kern="1200" dirty="0" err="1"/>
            <a:t>kemikaalit</a:t>
          </a:r>
          <a:r>
            <a:rPr lang="en-US" sz="1400" kern="1200" dirty="0"/>
            <a:t> ja </a:t>
          </a:r>
          <a:r>
            <a:rPr lang="en-US" sz="1400" kern="1200" dirty="0" err="1"/>
            <a:t>aivovammat</a:t>
          </a:r>
          <a:r>
            <a:rPr lang="en-US" sz="1400" kern="1200" dirty="0"/>
            <a:t>)</a:t>
          </a:r>
        </a:p>
      </dsp:txBody>
      <dsp:txXfrm>
        <a:off x="3320127" y="2354693"/>
        <a:ext cx="1516439" cy="139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98C3-B308-40CF-ACEA-0C8BA35E5444}" type="datetimeFigureOut">
              <a:rPr lang="fi-FI" smtClean="0"/>
              <a:t>25.5.2020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A7553-A4E0-49F3-AD4F-B8D98709C1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222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4AFA5-72A8-475B-B5CC-32A1F961D773}" type="datetimeFigureOut">
              <a:rPr lang="fi-FI" smtClean="0"/>
              <a:t>25.5.2020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472B-AAF4-452C-85B1-4D9E4CE74B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66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on </a:t>
            </a:r>
            <a:r>
              <a:rPr lang="en-US" dirty="0" err="1"/>
              <a:t>Työterveyslaitoksen</a:t>
            </a:r>
            <a:r>
              <a:rPr lang="en-US" dirty="0"/>
              <a:t> iso </a:t>
            </a:r>
            <a:r>
              <a:rPr lang="en-US" dirty="0" err="1"/>
              <a:t>kuva</a:t>
            </a:r>
            <a:r>
              <a:rPr lang="en-US" dirty="0"/>
              <a:t>. </a:t>
            </a:r>
            <a:r>
              <a:rPr lang="en-US" dirty="0" err="1"/>
              <a:t>Hyvinvointia</a:t>
            </a:r>
            <a:r>
              <a:rPr lang="en-US" dirty="0"/>
              <a:t> </a:t>
            </a:r>
            <a:r>
              <a:rPr lang="en-US" dirty="0" err="1"/>
              <a:t>työstä</a:t>
            </a:r>
            <a:r>
              <a:rPr lang="en-US" dirty="0"/>
              <a:t> on </a:t>
            </a:r>
            <a:r>
              <a:rPr lang="en-US" dirty="0" err="1"/>
              <a:t>tavoitteemme</a:t>
            </a:r>
            <a:r>
              <a:rPr lang="en-US" dirty="0"/>
              <a:t> ja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kohti</a:t>
            </a:r>
            <a:r>
              <a:rPr lang="en-US" dirty="0"/>
              <a:t> </a:t>
            </a:r>
            <a:r>
              <a:rPr lang="en-US" dirty="0" err="1"/>
              <a:t>kuljemme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Alhaalla</a:t>
            </a:r>
            <a:r>
              <a:rPr lang="en-US" dirty="0"/>
              <a:t> </a:t>
            </a:r>
            <a:r>
              <a:rPr lang="en-US" dirty="0" err="1"/>
              <a:t>maisemassa</a:t>
            </a:r>
            <a:r>
              <a:rPr lang="en-US" dirty="0"/>
              <a:t> </a:t>
            </a:r>
            <a:r>
              <a:rPr lang="en-US" dirty="0" err="1"/>
              <a:t>näkyvät</a:t>
            </a:r>
            <a:r>
              <a:rPr lang="en-US" dirty="0"/>
              <a:t> </a:t>
            </a:r>
            <a:r>
              <a:rPr lang="en-US" dirty="0" err="1"/>
              <a:t>globaalit</a:t>
            </a:r>
            <a:r>
              <a:rPr lang="en-US" dirty="0"/>
              <a:t> </a:t>
            </a:r>
            <a:r>
              <a:rPr lang="en-US" dirty="0" err="1"/>
              <a:t>megatrendit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muuttavat</a:t>
            </a:r>
            <a:r>
              <a:rPr lang="en-US" dirty="0"/>
              <a:t> </a:t>
            </a:r>
            <a:r>
              <a:rPr lang="en-US" dirty="0" err="1"/>
              <a:t>maailmaa</a:t>
            </a:r>
            <a:r>
              <a:rPr lang="en-US" dirty="0"/>
              <a:t>: </a:t>
            </a:r>
            <a:r>
              <a:rPr lang="en-US" dirty="0" err="1"/>
              <a:t>ilmastonmuutos</a:t>
            </a:r>
            <a:r>
              <a:rPr lang="en-US" dirty="0"/>
              <a:t>, </a:t>
            </a:r>
            <a:r>
              <a:rPr lang="en-US" dirty="0" err="1"/>
              <a:t>globalisaatio</a:t>
            </a:r>
            <a:r>
              <a:rPr lang="en-US" dirty="0"/>
              <a:t>, </a:t>
            </a:r>
            <a:r>
              <a:rPr lang="en-US" dirty="0" err="1"/>
              <a:t>digitalisaatio</a:t>
            </a:r>
            <a:r>
              <a:rPr lang="en-US" dirty="0"/>
              <a:t> ja </a:t>
            </a:r>
            <a:r>
              <a:rPr lang="en-US" dirty="0" err="1"/>
              <a:t>urbanisaatio</a:t>
            </a:r>
            <a:r>
              <a:rPr lang="en-US" dirty="0"/>
              <a:t>.</a:t>
            </a:r>
          </a:p>
          <a:p>
            <a:r>
              <a:rPr lang="en-US" dirty="0" err="1"/>
              <a:t>Vasemmalla</a:t>
            </a:r>
            <a:r>
              <a:rPr lang="en-US" dirty="0"/>
              <a:t> </a:t>
            </a:r>
            <a:r>
              <a:rPr lang="en-US" dirty="0" err="1"/>
              <a:t>ilmiöt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rapauttavat</a:t>
            </a:r>
            <a:r>
              <a:rPr lang="en-US" dirty="0"/>
              <a:t> </a:t>
            </a:r>
            <a:r>
              <a:rPr lang="en-US" dirty="0" err="1"/>
              <a:t>yhteiskuntaamme</a:t>
            </a:r>
            <a:r>
              <a:rPr lang="en-US" dirty="0"/>
              <a:t>: </a:t>
            </a:r>
            <a:r>
              <a:rPr lang="en-US" dirty="0" err="1"/>
              <a:t>kestävyysvaje</a:t>
            </a:r>
            <a:r>
              <a:rPr lang="en-US" dirty="0"/>
              <a:t>, </a:t>
            </a:r>
            <a:r>
              <a:rPr lang="en-US" dirty="0" err="1"/>
              <a:t>polarisaatio</a:t>
            </a:r>
            <a:r>
              <a:rPr lang="en-US" dirty="0"/>
              <a:t> ja </a:t>
            </a:r>
            <a:r>
              <a:rPr lang="en-US" dirty="0" err="1"/>
              <a:t>syrjäytyminen</a:t>
            </a:r>
            <a:r>
              <a:rPr lang="en-US" dirty="0"/>
              <a:t>.</a:t>
            </a:r>
          </a:p>
          <a:p>
            <a:r>
              <a:rPr lang="en-US" dirty="0" err="1"/>
              <a:t>Oikealla</a:t>
            </a:r>
            <a:r>
              <a:rPr lang="en-US" dirty="0"/>
              <a:t> </a:t>
            </a:r>
            <a:r>
              <a:rPr lang="en-US" dirty="0" err="1"/>
              <a:t>positiiviset</a:t>
            </a:r>
            <a:r>
              <a:rPr lang="en-US" dirty="0"/>
              <a:t> </a:t>
            </a:r>
            <a:r>
              <a:rPr lang="en-US" dirty="0" err="1"/>
              <a:t>asiat</a:t>
            </a:r>
            <a:r>
              <a:rPr lang="en-US" dirty="0"/>
              <a:t>, </a:t>
            </a:r>
            <a:r>
              <a:rPr lang="en-US" dirty="0" err="1"/>
              <a:t>joiden</a:t>
            </a:r>
            <a:r>
              <a:rPr lang="en-US" dirty="0"/>
              <a:t> </a:t>
            </a:r>
            <a:r>
              <a:rPr lang="en-US" dirty="0" err="1"/>
              <a:t>eteen</a:t>
            </a:r>
            <a:r>
              <a:rPr lang="en-US" dirty="0"/>
              <a:t> </a:t>
            </a:r>
            <a:r>
              <a:rPr lang="en-US" dirty="0" err="1"/>
              <a:t>teemme</a:t>
            </a:r>
            <a:r>
              <a:rPr lang="en-US" dirty="0"/>
              <a:t> </a:t>
            </a:r>
            <a:r>
              <a:rPr lang="en-US" dirty="0" err="1"/>
              <a:t>töitä</a:t>
            </a:r>
            <a:r>
              <a:rPr lang="en-US" dirty="0"/>
              <a:t>. </a:t>
            </a: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meidän</a:t>
            </a:r>
            <a:r>
              <a:rPr lang="en-US" dirty="0"/>
              <a:t> </a:t>
            </a:r>
            <a:r>
              <a:rPr lang="en-US" dirty="0" err="1"/>
              <a:t>tiimissä</a:t>
            </a:r>
            <a:r>
              <a:rPr lang="en-US" dirty="0"/>
              <a:t> </a:t>
            </a:r>
            <a:r>
              <a:rPr lang="en-US" dirty="0" err="1"/>
              <a:t>tehdään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Linnussa</a:t>
            </a:r>
            <a:r>
              <a:rPr lang="en-US" dirty="0"/>
              <a:t> on </a:t>
            </a:r>
            <a:r>
              <a:rPr lang="en-US" dirty="0" err="1"/>
              <a:t>strateginen</a:t>
            </a:r>
            <a:r>
              <a:rPr lang="en-US" dirty="0"/>
              <a:t> </a:t>
            </a:r>
            <a:r>
              <a:rPr lang="en-US" dirty="0" err="1"/>
              <a:t>toimintamme</a:t>
            </a:r>
            <a:r>
              <a:rPr lang="en-US" dirty="0"/>
              <a:t>, jota </a:t>
            </a:r>
            <a:r>
              <a:rPr lang="en-US" dirty="0" err="1"/>
              <a:t>teemme</a:t>
            </a:r>
            <a:r>
              <a:rPr lang="en-US" dirty="0"/>
              <a:t> </a:t>
            </a:r>
            <a:r>
              <a:rPr lang="en-US" dirty="0" err="1"/>
              <a:t>kaikissa</a:t>
            </a:r>
            <a:r>
              <a:rPr lang="en-US" dirty="0"/>
              <a:t> </a:t>
            </a:r>
            <a:r>
              <a:rPr lang="en-US" dirty="0" err="1"/>
              <a:t>yksiköissämme</a:t>
            </a:r>
            <a:r>
              <a:rPr lang="en-US" dirty="0"/>
              <a:t>: </a:t>
            </a:r>
            <a:r>
              <a:rPr lang="en-US" dirty="0" err="1"/>
              <a:t>strategista</a:t>
            </a:r>
            <a:r>
              <a:rPr lang="en-US" dirty="0"/>
              <a:t> </a:t>
            </a:r>
            <a:r>
              <a:rPr lang="en-US" dirty="0" err="1"/>
              <a:t>tutkimusta</a:t>
            </a:r>
            <a:r>
              <a:rPr lang="en-US" dirty="0"/>
              <a:t> ja </a:t>
            </a:r>
            <a:r>
              <a:rPr lang="en-US" dirty="0" err="1"/>
              <a:t>vaikuttavaa</a:t>
            </a:r>
            <a:r>
              <a:rPr lang="en-US" dirty="0"/>
              <a:t> </a:t>
            </a:r>
            <a:r>
              <a:rPr lang="en-US" dirty="0" err="1"/>
              <a:t>liiketoimintaa</a:t>
            </a:r>
            <a:r>
              <a:rPr lang="en-US" dirty="0"/>
              <a:t>. </a:t>
            </a:r>
          </a:p>
          <a:p>
            <a:r>
              <a:rPr lang="en-US" dirty="0" err="1"/>
              <a:t>Haluamme</a:t>
            </a:r>
            <a:r>
              <a:rPr lang="en-US" dirty="0"/>
              <a:t> olla “</a:t>
            </a:r>
            <a:r>
              <a:rPr lang="en-US" dirty="0" err="1"/>
              <a:t>Meidän</a:t>
            </a:r>
            <a:r>
              <a:rPr lang="en-US" dirty="0"/>
              <a:t> </a:t>
            </a:r>
            <a:r>
              <a:rPr lang="en-US" dirty="0" err="1"/>
              <a:t>työpaikka</a:t>
            </a:r>
            <a:r>
              <a:rPr lang="en-US" dirty="0"/>
              <a:t>”, </a:t>
            </a:r>
            <a:r>
              <a:rPr lang="en-US" dirty="0" err="1"/>
              <a:t>sellainen</a:t>
            </a:r>
            <a:r>
              <a:rPr lang="en-US" dirty="0"/>
              <a:t> </a:t>
            </a:r>
            <a:r>
              <a:rPr lang="en-US" dirty="0" err="1"/>
              <a:t>työpaikka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meidän</a:t>
            </a:r>
            <a:r>
              <a:rPr lang="en-US" dirty="0"/>
              <a:t> </a:t>
            </a:r>
            <a:r>
              <a:rPr lang="en-US" dirty="0" err="1"/>
              <a:t>kaikkien</a:t>
            </a:r>
            <a:r>
              <a:rPr lang="en-US" dirty="0"/>
              <a:t> on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merkityksellistä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murros</a:t>
            </a:r>
            <a:r>
              <a:rPr lang="en-US" dirty="0"/>
              <a:t> on </a:t>
            </a:r>
            <a:r>
              <a:rPr lang="en-US" dirty="0" err="1"/>
              <a:t>käynnissä</a:t>
            </a:r>
            <a:r>
              <a:rPr lang="en-US" dirty="0"/>
              <a:t> ja </a:t>
            </a:r>
            <a:r>
              <a:rPr lang="en-US" dirty="0" err="1"/>
              <a:t>työelämän</a:t>
            </a:r>
            <a:r>
              <a:rPr lang="en-US" dirty="0"/>
              <a:t> </a:t>
            </a:r>
            <a:r>
              <a:rPr lang="en-US" dirty="0" err="1"/>
              <a:t>pelisääntöjä</a:t>
            </a:r>
            <a:r>
              <a:rPr lang="en-US" dirty="0"/>
              <a:t> ja </a:t>
            </a:r>
            <a:r>
              <a:rPr lang="en-US" dirty="0" err="1"/>
              <a:t>käytäntöjä</a:t>
            </a:r>
            <a:r>
              <a:rPr lang="en-US" dirty="0"/>
              <a:t> </a:t>
            </a:r>
            <a:r>
              <a:rPr lang="en-US" dirty="0" err="1"/>
              <a:t>kirjoitetaan</a:t>
            </a:r>
            <a:r>
              <a:rPr lang="en-US" dirty="0"/>
              <a:t> </a:t>
            </a:r>
            <a:r>
              <a:rPr lang="en-US" dirty="0" err="1"/>
              <a:t>uusiksi</a:t>
            </a:r>
            <a:r>
              <a:rPr lang="en-US" dirty="0"/>
              <a:t>. Me </a:t>
            </a:r>
            <a:r>
              <a:rPr lang="en-US" dirty="0" err="1"/>
              <a:t>olemme</a:t>
            </a:r>
            <a:r>
              <a:rPr lang="en-US" dirty="0"/>
              <a:t> </a:t>
            </a:r>
            <a:r>
              <a:rPr lang="en-US" dirty="0" err="1"/>
              <a:t>vaikuttamassa</a:t>
            </a:r>
            <a:r>
              <a:rPr lang="en-US" dirty="0"/>
              <a:t> </a:t>
            </a:r>
            <a:r>
              <a:rPr lang="en-US" dirty="0" err="1"/>
              <a:t>näihin</a:t>
            </a:r>
            <a:r>
              <a:rPr lang="en-US" dirty="0"/>
              <a:t> </a:t>
            </a:r>
            <a:r>
              <a:rPr lang="en-US" dirty="0" err="1"/>
              <a:t>käytäntöihin</a:t>
            </a:r>
            <a:r>
              <a:rPr lang="en-US" dirty="0"/>
              <a:t>. </a:t>
            </a:r>
            <a:r>
              <a:rPr lang="en-US" dirty="0" err="1"/>
              <a:t>Haluamme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suomalaisilla</a:t>
            </a:r>
            <a:r>
              <a:rPr lang="en-US" dirty="0"/>
              <a:t> </a:t>
            </a:r>
            <a:r>
              <a:rPr lang="en-US" dirty="0" err="1"/>
              <a:t>työpaikoilla</a:t>
            </a:r>
            <a:r>
              <a:rPr lang="en-US" dirty="0"/>
              <a:t> </a:t>
            </a:r>
            <a:r>
              <a:rPr lang="en-US" dirty="0" err="1"/>
              <a:t>tehdään</a:t>
            </a:r>
            <a:r>
              <a:rPr lang="en-US" dirty="0"/>
              <a:t> </a:t>
            </a:r>
            <a:r>
              <a:rPr lang="en-US" dirty="0" err="1"/>
              <a:t>hyvää</a:t>
            </a:r>
            <a:r>
              <a:rPr lang="en-US" dirty="0"/>
              <a:t>, </a:t>
            </a:r>
            <a:r>
              <a:rPr lang="en-US" dirty="0" err="1"/>
              <a:t>turvallista</a:t>
            </a:r>
            <a:r>
              <a:rPr lang="en-US" dirty="0"/>
              <a:t> ja  </a:t>
            </a:r>
            <a:r>
              <a:rPr lang="en-US" dirty="0" err="1"/>
              <a:t>tuottavaa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; </a:t>
            </a:r>
            <a:r>
              <a:rPr lang="en-US" dirty="0" err="1"/>
              <a:t>ihmiset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ja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työkykyisiä</a:t>
            </a:r>
            <a:r>
              <a:rPr lang="en-US" dirty="0"/>
              <a:t> </a:t>
            </a:r>
            <a:r>
              <a:rPr lang="en-US" dirty="0" err="1"/>
              <a:t>pitkään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15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73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A472B-AAF4-452C-85B1-4D9E4CE74B47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169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yoterveys" TargetMode="External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36.pn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tyoterveyslaitos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svg"/><Relationship Id="rId10" Type="http://schemas.openxmlformats.org/officeDocument/2006/relationships/hyperlink" Target="http://www.ttl.fi/fi/sivut/default.aspx" TargetMode="External"/><Relationship Id="rId4" Type="http://schemas.openxmlformats.org/officeDocument/2006/relationships/hyperlink" Target="https://instagram.com/tyoterveys/" TargetMode="External"/><Relationship Id="rId9" Type="http://schemas.openxmlformats.org/officeDocument/2006/relationships/image" Target="../media/image37.png"/><Relationship Id="rId14" Type="http://schemas.openxmlformats.org/officeDocument/2006/relationships/image" Target="../media/image3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8.svg"/><Relationship Id="rId7" Type="http://schemas.openxmlformats.org/officeDocument/2006/relationships/image" Target="../media/image35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5" Type="http://schemas.openxmlformats.org/officeDocument/2006/relationships/image" Target="../media/image40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yoterveyslaitos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35.png"/><Relationship Id="rId12" Type="http://schemas.openxmlformats.org/officeDocument/2006/relationships/hyperlink" Target="http://www.ttl.fi/fi/sivut/default.aspx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instagram.com/tyoterveys/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5" Type="http://schemas.openxmlformats.org/officeDocument/2006/relationships/image" Target="../media/image40.svg"/><Relationship Id="rId10" Type="http://schemas.openxmlformats.org/officeDocument/2006/relationships/hyperlink" Target="https://twitter.com/tyoterveys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10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BFFB1-C945-4CE5-9C2B-3BEBB24DCCC5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br>
              <a:rPr lang="en-US" dirty="0"/>
            </a:br>
            <a:r>
              <a:rPr lang="en-US" dirty="0"/>
              <a:t>–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pistekoossa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tekstilaatikon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2FEB0A-B3AF-41F9-BD28-02B4985E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85AB879-6181-48EC-9F00-D04B93D9E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F46CC1-B6B2-4441-BB48-70A79DFDE457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D558D-F808-45E3-82B8-F2C947135A8F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12B23-4444-4B42-A9C7-FBD2A2D0A68F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6B24AC6-9108-4746-B07B-DEA684D35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DFBB1FE-CDCF-4FF7-9C7E-229575C605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kaksi tekstilaatikkoa, tähän mahtuu kaksirivinen otsikko, älä kirjoita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5077932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1A1B5E-7A25-4796-9106-CE8D5B6B9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2611" y="1991170"/>
            <a:ext cx="5079600" cy="413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B6B72B3-4277-4D32-AC2A-7C190AC5666C}" type="datetime1">
              <a:rPr lang="fi-FI" smtClean="0"/>
              <a:t>25.5.2020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585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ei bullet-li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ei </a:t>
            </a:r>
            <a:r>
              <a:rPr lang="fi-FI" dirty="0" err="1"/>
              <a:t>bullet</a:t>
            </a:r>
            <a:r>
              <a:rPr lang="fi-FI" dirty="0"/>
              <a:t>-listaa, otsikko enintään kaksi riviä, älä kirjoita sen enempää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0" indent="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None/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180975" indent="0">
              <a:lnSpc>
                <a:spcPct val="95000"/>
              </a:lnSpc>
              <a:spcAft>
                <a:spcPts val="1200"/>
              </a:spcAft>
              <a:buNone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361950" indent="0">
              <a:lnSpc>
                <a:spcPct val="95000"/>
              </a:lnSpc>
              <a:spcAft>
                <a:spcPts val="1200"/>
              </a:spcAft>
              <a:buNone/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534988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715963" indent="0">
              <a:lnSpc>
                <a:spcPct val="95000"/>
              </a:lnSpc>
              <a:spcAft>
                <a:spcPts val="1200"/>
              </a:spcAft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18DBA8E-51B8-41AF-A699-A415EE8CA459}" type="datetime1">
              <a:rPr lang="fi-FI" smtClean="0"/>
              <a:t>25.5.2020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425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tekstilaatikko</a:t>
            </a:r>
            <a:r>
              <a:rPr lang="en-US" dirty="0"/>
              <a:t> ja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kuvalle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77800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</a:p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5"/>
            <a:ext cx="4137025" cy="403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75D49227-4C71-40A8-AA13-FF869791B693}" type="datetime1">
              <a:rPr lang="fi-FI" smtClean="0"/>
              <a:t>25.5.2020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993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,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944562"/>
            <a:ext cx="1051242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Yksi</a:t>
            </a:r>
            <a:r>
              <a:rPr lang="en-US" dirty="0"/>
              <a:t> </a:t>
            </a:r>
            <a:r>
              <a:rPr lang="en-US" dirty="0" err="1"/>
              <a:t>tekstilaatikko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paikka</a:t>
            </a:r>
            <a:r>
              <a:rPr lang="en-US" dirty="0"/>
              <a:t> </a:t>
            </a:r>
            <a:r>
              <a:rPr lang="en-US" dirty="0" err="1"/>
              <a:t>kuvalle</a:t>
            </a:r>
            <a:r>
              <a:rPr lang="en-US" dirty="0"/>
              <a:t> ja </a:t>
            </a:r>
            <a:r>
              <a:rPr lang="en-US" dirty="0" err="1"/>
              <a:t>kuvatekstille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9" y="1991170"/>
            <a:ext cx="5975079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FF913CA-9A1A-4F22-BA6B-0589090F0C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5188" y="1990726"/>
            <a:ext cx="4137025" cy="35991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CD72AF4-2105-46E3-A9E6-21CC5ECD4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5188" y="5746376"/>
            <a:ext cx="4127500" cy="311524"/>
          </a:xfrm>
        </p:spPr>
        <p:txBody>
          <a:bodyPr/>
          <a:lstStyle>
            <a:lvl1pPr marL="0" indent="0">
              <a:buNone/>
              <a:defRPr sz="1200" i="1">
                <a:latin typeface="+mn-lt"/>
              </a:defRPr>
            </a:lvl1pPr>
            <a:lvl2pPr marL="239400" indent="0">
              <a:buNone/>
              <a:defRPr sz="1100">
                <a:latin typeface="+mn-lt"/>
              </a:defRPr>
            </a:lvl2pPr>
            <a:lvl3pPr marL="268287" indent="0">
              <a:buNone/>
              <a:defRPr sz="1100">
                <a:latin typeface="+mn-lt"/>
              </a:defRPr>
            </a:lvl3pPr>
            <a:lvl4pPr marL="536575" indent="0">
              <a:buNone/>
              <a:defRPr sz="1100">
                <a:latin typeface="+mn-lt"/>
              </a:defRPr>
            </a:lvl4pPr>
            <a:lvl5pPr marL="804862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. </a:t>
            </a:r>
            <a:r>
              <a:rPr lang="en-US" dirty="0" err="1"/>
              <a:t>Kasvata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laatikkoa</a:t>
            </a:r>
            <a:r>
              <a:rPr lang="en-US" dirty="0"/>
              <a:t> YLÖSPÄIN, EI ALASPÄIN. </a:t>
            </a:r>
            <a:r>
              <a:rPr lang="en-US" dirty="0" err="1"/>
              <a:t>Rajaa</a:t>
            </a:r>
            <a:r>
              <a:rPr lang="en-US" dirty="0"/>
              <a:t> </a:t>
            </a:r>
            <a:r>
              <a:rPr lang="en-US" dirty="0" err="1"/>
              <a:t>silloin</a:t>
            </a:r>
            <a:r>
              <a:rPr lang="en-US" dirty="0"/>
              <a:t> </a:t>
            </a:r>
            <a:r>
              <a:rPr lang="en-US" dirty="0" err="1"/>
              <a:t>kuvaa</a:t>
            </a:r>
            <a:r>
              <a:rPr lang="en-US" dirty="0"/>
              <a:t> </a:t>
            </a:r>
            <a:r>
              <a:rPr lang="en-US" dirty="0" err="1"/>
              <a:t>matalammaksi</a:t>
            </a:r>
            <a:r>
              <a:rPr lang="en-US" dirty="0"/>
              <a:t> </a:t>
            </a:r>
            <a:r>
              <a:rPr lang="en-US" dirty="0" err="1"/>
              <a:t>alhaalta</a:t>
            </a:r>
            <a:r>
              <a:rPr lang="en-US" dirty="0"/>
              <a:t> </a:t>
            </a:r>
            <a:r>
              <a:rPr lang="en-US" dirty="0" err="1"/>
              <a:t>päin</a:t>
            </a:r>
            <a:r>
              <a:rPr lang="en-US" dirty="0"/>
              <a:t>.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69A898C-517D-4A6C-B706-E222C74AE63F}" type="datetime1">
              <a:rPr lang="fi-FI" smtClean="0"/>
              <a:t>25.5.2020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118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5982957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Vaihdettava</a:t>
            </a:r>
            <a:r>
              <a:rPr lang="en-US" dirty="0"/>
              <a:t> </a:t>
            </a:r>
            <a:r>
              <a:rPr lang="en-US" dirty="0" err="1"/>
              <a:t>pystykuva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pohjalle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kuvan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35F9699-F958-40A0-B403-43BD2BD82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829" y="1991170"/>
            <a:ext cx="597367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fi-FI" dirty="0"/>
              <a:t>Kuvan rajausta pääsee muokkaamaan </a:t>
            </a:r>
            <a:r>
              <a:rPr lang="fi-FI" dirty="0" err="1"/>
              <a:t>Format</a:t>
            </a:r>
            <a:r>
              <a:rPr lang="fi-FI" dirty="0"/>
              <a:t>-välilehdeltä </a:t>
            </a:r>
            <a:r>
              <a:rPr lang="fi-FI" dirty="0" err="1"/>
              <a:t>Crop</a:t>
            </a:r>
            <a:r>
              <a:rPr lang="fi-FI" dirty="0"/>
              <a:t>-työkalulla. Noudata brändikirjan kuvavalintaohjeita kun valitset kuvituskuvia esitykseesi. Kuvan resoluutio tulee olla 150 </a:t>
            </a:r>
            <a:r>
              <a:rPr lang="fi-FI" dirty="0" err="1"/>
              <a:t>ppi</a:t>
            </a:r>
            <a:r>
              <a:rPr lang="fi-FI" dirty="0"/>
              <a:t> (1:1 koossa), jotta kuva toistuu terävänä esitystilanteissa.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D1168E-D93E-4EB2-B47E-2D63A899FE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37450" y="0"/>
            <a:ext cx="46545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7C7B4F91-AA78-4FD6-9B39-F6590169A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AABDE41-AFFA-4C64-8516-7F8E14F58047}" type="datetime1">
              <a:rPr lang="fi-FI" smtClean="0"/>
              <a:t>25.5.2020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91302D08-B93F-4103-9FFA-8CF2B8B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C504C35-9A3F-4A50-9C4B-788C7826B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84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hdettava kokosivun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F72F84-C139-4E21-A63A-85521A2C1F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Käytä tätä sivupohjaa kokosivun kuville. Lisää kuva klikkaamalla ikonia keskellä sivua.</a:t>
            </a:r>
            <a:br>
              <a:rPr lang="fi-FI" dirty="0"/>
            </a:br>
            <a:r>
              <a:rPr lang="fi-FI" dirty="0"/>
              <a:t>Valitse tämä sivupohja sivulle uudelleen Layout-valikosta, mikäli kuva ei täytä koko kuva-aluetta.</a:t>
            </a:r>
            <a:br>
              <a:rPr lang="fi-FI" dirty="0"/>
            </a:br>
            <a:r>
              <a:rPr lang="fi-FI" dirty="0"/>
              <a:t>Rajauksen muokkaaminen onnistuu </a:t>
            </a:r>
            <a:r>
              <a:rPr lang="fi-FI" dirty="0" err="1"/>
              <a:t>Crop</a:t>
            </a:r>
            <a:r>
              <a:rPr lang="fi-FI" dirty="0"/>
              <a:t>-työkalulla.</a:t>
            </a:r>
            <a:br>
              <a:rPr lang="fi-FI" dirty="0"/>
            </a:br>
            <a:r>
              <a:rPr lang="fi-FI" dirty="0"/>
              <a:t>Järjestä kuva (valkoisen) logon taakse </a:t>
            </a:r>
            <a:r>
              <a:rPr lang="fi-FI" dirty="0" err="1"/>
              <a:t>Arrange</a:t>
            </a:r>
            <a:r>
              <a:rPr lang="fi-FI" dirty="0"/>
              <a:t> -&gt; </a:t>
            </a:r>
            <a:r>
              <a:rPr lang="fi-FI" dirty="0" err="1"/>
              <a:t>Send</a:t>
            </a:r>
            <a:r>
              <a:rPr lang="fi-FI" dirty="0"/>
              <a:t> to </a:t>
            </a:r>
            <a:r>
              <a:rPr lang="fi-FI" dirty="0" err="1"/>
              <a:t>back</a:t>
            </a:r>
            <a:r>
              <a:rPr lang="fi-FI" dirty="0"/>
              <a:t> -komennolla.</a:t>
            </a:r>
            <a:br>
              <a:rPr lang="fi-FI" dirty="0"/>
            </a:br>
            <a:r>
              <a:rPr lang="fi-FI" dirty="0"/>
              <a:t>Kuvan mitat: 33,9 (leveys) x 19,1 (korkeus) cm (kuvan suositeltava pikselitiheys on 150 </a:t>
            </a:r>
            <a:r>
              <a:rPr lang="fi-FI" dirty="0" err="1"/>
              <a:t>ppi</a:t>
            </a:r>
            <a:r>
              <a:rPr lang="fi-FI" dirty="0"/>
              <a:t>, jotta kuva toistuu terävänä esittäessä).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478AF57-3375-4FE9-949D-138B35FE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B61DA9AD-92DA-4D40-B12F-707D59A9F7F4}" type="datetime1">
              <a:rPr lang="fi-FI" smtClean="0"/>
              <a:t>25.5.2020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FA2316D2-55F9-41F2-A023-1B9EF1EF4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E21B8755-A6E4-4FDA-AE6F-CC4D9049F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94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pysty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454110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Pystymallisen</a:t>
            </a:r>
            <a:r>
              <a:rPr lang="en-US" dirty="0"/>
              <a:t> </a:t>
            </a:r>
            <a:r>
              <a:rPr lang="en-US" dirty="0" err="1"/>
              <a:t>graafin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ja </a:t>
            </a:r>
            <a:r>
              <a:rPr lang="en-US" dirty="0" err="1"/>
              <a:t>sivumalli</a:t>
            </a:r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4C5200-751F-4CFE-8D6B-1F9F6E3DD7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185" y="1991170"/>
            <a:ext cx="4531056" cy="4138168"/>
          </a:xfrm>
        </p:spPr>
        <p:txBody>
          <a:bodyPr lIns="0" rIns="0" bIns="0"/>
          <a:lstStyle>
            <a:lvl1pPr marL="265113" indent="-265113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6088" indent="-180975">
              <a:lnSpc>
                <a:spcPct val="95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27063" indent="-177800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8038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5838" indent="-17780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graafissa</a:t>
            </a:r>
            <a:r>
              <a:rPr lang="en-US" dirty="0"/>
              <a:t> </a:t>
            </a:r>
            <a:r>
              <a:rPr lang="en-US" dirty="0" err="1"/>
              <a:t>monokromaattista</a:t>
            </a:r>
            <a:r>
              <a:rPr lang="en-US" dirty="0"/>
              <a:t> </a:t>
            </a:r>
            <a:r>
              <a:rPr lang="en-US" dirty="0" err="1"/>
              <a:t>sävyasteikkoa</a:t>
            </a:r>
            <a:r>
              <a:rPr lang="en-US" dirty="0"/>
              <a:t> </a:t>
            </a:r>
            <a:r>
              <a:rPr lang="en-US" dirty="0" err="1"/>
              <a:t>mahdollisuuksien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fi-FI" dirty="0"/>
              <a:t> (jos 6 eri sävyä riittää). </a:t>
            </a:r>
            <a:r>
              <a:rPr lang="en-US" dirty="0" err="1"/>
              <a:t>Suosi</a:t>
            </a:r>
            <a:r>
              <a:rPr lang="fi-FI" dirty="0"/>
              <a:t> vihreää tai violettia palettia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4F9E3CD-A31A-433F-A664-934578C33FE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944563"/>
            <a:ext cx="5256213" cy="50793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31E1BAA-AA5A-4927-BB48-954508577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23BCC5B9-FBDB-43A3-A210-E2DBF1FD2518}" type="datetime1">
              <a:rPr lang="fi-FI" smtClean="0"/>
              <a:t>25.5.2020</a:t>
            </a:fld>
            <a:endParaRPr lang="fi-FI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4B6CE3F0-70C1-40DB-B1BC-4727426B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4EF7777C-45E0-450B-8CE0-12EE21B6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578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, vaakam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4563"/>
            <a:ext cx="1028837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Vaakamallisen</a:t>
            </a:r>
            <a:r>
              <a:rPr lang="en-US" dirty="0"/>
              <a:t> </a:t>
            </a:r>
            <a:r>
              <a:rPr lang="en-US" dirty="0" err="1"/>
              <a:t>graafin</a:t>
            </a:r>
            <a:r>
              <a:rPr lang="en-US" dirty="0"/>
              <a:t> </a:t>
            </a:r>
            <a:r>
              <a:rPr lang="en-US" dirty="0" err="1"/>
              <a:t>pohja</a:t>
            </a:r>
            <a:r>
              <a:rPr lang="en-US" dirty="0"/>
              <a:t> ja </a:t>
            </a:r>
            <a:r>
              <a:rPr lang="en-US" dirty="0" err="1"/>
              <a:t>sivumalli</a:t>
            </a:r>
            <a:r>
              <a:rPr lang="en-US" dirty="0"/>
              <a:t>,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kenttään</a:t>
            </a:r>
            <a:r>
              <a:rPr lang="en-US" dirty="0"/>
              <a:t> (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riviä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33F0EFAC-07BC-43E2-A59C-6C250227CC7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49313" y="1881188"/>
            <a:ext cx="10288379" cy="4140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530518B-DBC7-4F5E-98E4-2B1632173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753BFEA-4CCF-45A3-9B20-48310F4684F4}" type="datetime1">
              <a:rPr lang="fi-FI" smtClean="0"/>
              <a:t>25.5.2020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DA47E0F-EFED-4340-86B1-5C465BE8E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CA839639-DF57-451A-8461-C4F7CDC7A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2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3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Taulukon</a:t>
            </a:r>
            <a:r>
              <a:rPr lang="en-US" dirty="0"/>
              <a:t> </a:t>
            </a:r>
            <a:r>
              <a:rPr lang="en-US" dirty="0" err="1"/>
              <a:t>sivumalli</a:t>
            </a:r>
            <a:r>
              <a:rPr lang="en-US" dirty="0"/>
              <a:t> ja </a:t>
            </a:r>
            <a:r>
              <a:rPr lang="en-US" dirty="0" err="1"/>
              <a:t>pohja</a:t>
            </a:r>
            <a:r>
              <a:rPr lang="en-US" dirty="0"/>
              <a:t>, </a:t>
            </a:r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monokromaattista</a:t>
            </a:r>
            <a:r>
              <a:rPr lang="en-US" dirty="0"/>
              <a:t> </a:t>
            </a:r>
            <a:r>
              <a:rPr lang="en-US" dirty="0" err="1"/>
              <a:t>sävyasteikkoa</a:t>
            </a:r>
            <a:r>
              <a:rPr lang="en-US" dirty="0"/>
              <a:t> </a:t>
            </a:r>
            <a:r>
              <a:rPr lang="en-US" dirty="0" err="1"/>
              <a:t>taulukoissa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fi-FI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BFD5D02-DE80-401E-B07E-60B32CE424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9789" y="1992923"/>
            <a:ext cx="10297904" cy="4028464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702A851-CB89-474D-8FC3-A558040BF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C046182B-B1CE-4FCF-8980-ED06E46C7428}" type="datetime1">
              <a:rPr lang="fi-FI" smtClean="0"/>
              <a:t>25.5.2020</a:t>
            </a:fld>
            <a:endParaRPr lang="fi-FI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F150CC1-435E-4F8D-B829-BCE387E3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BA1F83F-6BD3-4204-B92C-81545473C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6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4563"/>
            <a:ext cx="10295965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5A8CD34-EFE2-46DE-9923-0B6A0A1C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8C50ABFA-3B76-4B40-BE74-54884D350C4F}" type="datetime1">
              <a:rPr lang="fi-FI" smtClean="0"/>
              <a:t>25.5.2020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8B7EE8F-8C02-4AAD-A9C3-FD55E4015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E1C127E-0F45-410B-B096-96A0C16A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0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FD8235-55F0-46D1-8A8C-79B07267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9CF589-E6F8-4659-82ED-022760A7D178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DD0921-739D-42F8-ABF3-8134627325F7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E57FA5D-D6EC-4C6C-B9CE-A9644501F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0A587BC-0AAB-4FEE-8AE8-95AF3920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D95D97E-CCC6-44BC-96FA-496A5873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6043" y="354804"/>
            <a:ext cx="1440000" cy="19854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AC41671-AD33-4095-9C58-046DDB90C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4E87D2C0-5AF1-4C37-8355-EFB1A073615D}" type="datetime1">
              <a:rPr lang="fi-FI" smtClean="0"/>
              <a:t>25.5.2020</a:t>
            </a:fld>
            <a:endParaRPr lang="fi-FI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5063DB33-98E2-4726-A193-6DF7CF28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CA0C576-B979-4961-AEE4-9E3DBA8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556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44563"/>
            <a:ext cx="10298023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 err="1"/>
              <a:t>Lähdeluettelo</a:t>
            </a:r>
            <a:r>
              <a:rPr lang="en-US" dirty="0"/>
              <a:t>/</a:t>
            </a:r>
            <a:r>
              <a:rPr lang="fi-FI" dirty="0"/>
              <a:t>Lähdeviitteet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AEA209-56B9-4231-89E0-6F4C71AD6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90" y="1989667"/>
            <a:ext cx="10296434" cy="4031721"/>
          </a:xfrm>
        </p:spPr>
        <p:txBody>
          <a:bodyPr/>
          <a:lstStyle>
            <a:lvl1pPr marL="0" indent="0">
              <a:buNone/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3940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FC6B140-3951-4956-922C-FD8416881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841CA0E-B474-4F6C-AB3A-F986613523A6}" type="datetime1">
              <a:rPr lang="fi-FI" smtClean="0"/>
              <a:t>25.5.2020</a:t>
            </a:fld>
            <a:endParaRPr lang="fi-FI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85C767F-2CAF-4EC6-9C37-BB56CF781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4DAA431B-52DA-4E3B-9D9D-CFCEBB09C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20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rittä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1170"/>
            <a:ext cx="5977305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70DCB7-B406-43A6-8480-E68C6C0B9B5D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2A0AA1-9A2F-481D-A2DE-AE33154C5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9"/>
          <a:stretch/>
        </p:blipFill>
        <p:spPr>
          <a:xfrm>
            <a:off x="5838607" y="0"/>
            <a:ext cx="635339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2A9D6-29BB-405C-A727-4D10DF754BC2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46AB7-D2E9-4B69-A6F9-B92C078E3AD3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AD1FD3-82EF-4A2D-A32A-9B011EB0649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1B570509-3F99-4CE6-875B-505C6477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7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7ECD98B-4873-4620-896D-C4F6DF13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4" r="-59608" b="-8301"/>
          <a:stretch/>
        </p:blipFill>
        <p:spPr>
          <a:xfrm flipH="1">
            <a:off x="3565147" y="-38102"/>
            <a:ext cx="8676000" cy="74731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E1153E1-5C7D-47DD-A138-952EB4A6B6B6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C7A250-0D40-4160-92E6-238A2B270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14" r="-59608" b="-8301"/>
          <a:stretch/>
        </p:blipFill>
        <p:spPr>
          <a:xfrm flipH="1">
            <a:off x="3565147" y="-38102"/>
            <a:ext cx="8676000" cy="74731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491A4D-0579-4F11-8E02-B86B13D45AB8}"/>
              </a:ext>
            </a:extLst>
          </p:cNvPr>
          <p:cNvSpPr/>
          <p:nvPr userDrawn="1"/>
        </p:nvSpPr>
        <p:spPr>
          <a:xfrm>
            <a:off x="-38637" y="-38101"/>
            <a:ext cx="7588299" cy="6954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84856E-662B-4B5F-B52C-E5B2BD65D330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32A6B3-400E-4E23-8AC4-4AA8B3B0C5E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40048BFB-2881-4A5E-A765-FDA4B6CE5F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9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72162B-0DDF-49A8-833E-E31B15CED4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r="-118"/>
          <a:stretch/>
        </p:blipFill>
        <p:spPr>
          <a:xfrm flipH="1">
            <a:off x="7456866" y="1"/>
            <a:ext cx="4735133" cy="69159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-38637" y="0"/>
            <a:ext cx="7588299" cy="6915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7B74C12E-7641-4385-A768-6509952AA79E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E821D-C7E4-49C2-AD3E-2EF1A8686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r="-118"/>
          <a:stretch/>
        </p:blipFill>
        <p:spPr>
          <a:xfrm flipH="1">
            <a:off x="7456866" y="1"/>
            <a:ext cx="4735133" cy="69159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A22920-3AA8-42E6-8397-07881ED93A47}"/>
              </a:ext>
            </a:extLst>
          </p:cNvPr>
          <p:cNvSpPr/>
          <p:nvPr userDrawn="1"/>
        </p:nvSpPr>
        <p:spPr>
          <a:xfrm>
            <a:off x="-38637" y="0"/>
            <a:ext cx="7588299" cy="69159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553FE7-742A-4833-9D0E-5B2BAB70BE0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96A88A-1845-4F83-9EE1-3FF650D8BD3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03C48D1-EE44-459D-901E-EDFF9FF80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erveyshuol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784DAD-DD02-4505-9289-C54376CD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C7BBA3-D01C-40B6-A578-E8F701E17E56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37F8D3-0803-4128-B126-93D239A0D24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632DF1-35FF-4305-AB09-6868D2A1F74C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0E5FE621-E9C5-4A46-8716-0D905973A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E020023-1F29-4396-B6E5-1D5C7D4076D6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DE4562-48D0-4230-B1D9-F5D368528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4" r="-46494"/>
          <a:stretch/>
        </p:blipFill>
        <p:spPr>
          <a:xfrm flipH="1">
            <a:off x="1748848" y="1"/>
            <a:ext cx="104431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378227-8044-4CA6-B7AB-BDEB4471C11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2B226-6B12-436A-A43E-DFFA2401404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61C24B-CA46-473B-B264-963187C468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15B6512F-07A5-44F8-9E8F-540C356E4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3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Digitalisaatio, toimisto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5E29D9-121A-442C-9A27-14C2C0D262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36"/>
          <a:stretch/>
        </p:blipFill>
        <p:spPr>
          <a:xfrm flipH="1">
            <a:off x="1913626" y="0"/>
            <a:ext cx="10287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732A202-753D-49D2-A3A6-825A5E342E3C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821487-E45B-452B-92DC-DC5FFE7C8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236"/>
          <a:stretch/>
        </p:blipFill>
        <p:spPr>
          <a:xfrm flipH="1">
            <a:off x="1913626" y="0"/>
            <a:ext cx="10287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885C86E-8BB1-4117-A650-F3B6EBBC95C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2C006F-A7F5-444E-8811-9087DDB5C426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97C1FD-2E26-4ED0-9645-7DD06773C0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B18EB922-9C5B-4EA1-BACF-AF1A8AD643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5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Digitalisaatio, toimistoty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905EB7-7E90-4CE9-8391-51E463936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684" b="420"/>
          <a:stretch/>
        </p:blipFill>
        <p:spPr>
          <a:xfrm flipH="1">
            <a:off x="1871999" y="-9124"/>
            <a:ext cx="10344151" cy="6867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19BAF83-0321-4DBF-BDC9-FB346E0AB216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33E85A-8C40-4D24-9886-962403138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684" b="420"/>
          <a:stretch/>
        </p:blipFill>
        <p:spPr>
          <a:xfrm flipH="1">
            <a:off x="1871999" y="-9124"/>
            <a:ext cx="10344151" cy="68671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CF3F7CD-DADF-4113-8987-9BA4BD4C3243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2E1D22-C532-42D0-898E-F6B0DE2AADB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28A576-20C2-41F1-B7F7-12E4E37B17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E690E55E-6E41-47B5-A24B-2C7BAADDD7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1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oimistotyö, yhteis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4A07FC-7D04-4673-BBD2-7FAF6B66C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53" r="-22096"/>
          <a:stretch/>
        </p:blipFill>
        <p:spPr>
          <a:xfrm flipH="1">
            <a:off x="1907999" y="0"/>
            <a:ext cx="1034415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A4FE9196-E3AB-401C-9A58-078CAD43D373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324CB8-B5C9-46CE-BD9A-6782FF5BD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53" r="-22096"/>
          <a:stretch/>
        </p:blipFill>
        <p:spPr>
          <a:xfrm flipH="1">
            <a:off x="1907999" y="0"/>
            <a:ext cx="1034415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02DE8E9-E7B8-436C-B48B-2A88A273521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5B6C4C-B0B3-4135-BC2F-AFE9FBBFA34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6DD1A6-6416-4B4E-8073-B1F6123FCCE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AB278BE-0340-458F-A9BE-C31F060CE3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6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Yhteistyö, esi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99B2D3-ABB3-47C2-9FE0-E78831AB5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t="798" r="-52373" b="1546"/>
          <a:stretch/>
        </p:blipFill>
        <p:spPr>
          <a:xfrm flipH="1">
            <a:off x="1728000" y="-1"/>
            <a:ext cx="10464000" cy="6825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F699B9A5-E264-4F03-8C1D-33CB0BCB5927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FEC7CC-88B3-44EE-94FB-E1D3F207C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" t="798" r="-52373" b="1546"/>
          <a:stretch/>
        </p:blipFill>
        <p:spPr>
          <a:xfrm flipH="1">
            <a:off x="1728000" y="-1"/>
            <a:ext cx="10464000" cy="68254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17F5F4-BC41-4F0F-8EF8-78281082C2D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5F6BBA-9008-4F9E-B3C0-8984B1C4FA06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BDDF89-E9CF-424C-BDFB-0CABC305D59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19CAD404-F3A8-4F8E-A524-F254D6BC4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896178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664912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432641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D784A-D0A0-40CA-96AC-88A16CB3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4A33B0-9760-435D-855B-E59BAA4EA03C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1FBFBD-585E-44F4-BD57-07B6434A35A5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B2BB690-C5A0-444B-9AB1-DB35AAC15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46ECCB-55DB-4CD3-A125-4E09574B9200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D35C505-B3C9-4B49-9E37-1966B66D1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Elintarvike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939E8A-0AB5-474F-961E-4D7E8F23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62" t="780" r="81" b="468"/>
          <a:stretch/>
        </p:blipFill>
        <p:spPr>
          <a:xfrm>
            <a:off x="1620000" y="1"/>
            <a:ext cx="1057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DDC47B42-5C0F-4960-8A41-743C27A167C9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B3072B-7D9F-4B8E-B677-0756386E1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62" t="780" r="81" b="468"/>
          <a:stretch/>
        </p:blipFill>
        <p:spPr>
          <a:xfrm>
            <a:off x="1620000" y="1"/>
            <a:ext cx="10571999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813316-6763-4FB4-8C66-EB5530F2819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3381AA-3D21-49CF-A7AA-E31C0B1EFC9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FBB4D6-273F-462A-9956-6D69FD4949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59611DBB-3BFC-4516-8709-7DAD7339F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Elintarvikeala, toisto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1DB63A-83C6-46AA-997D-F0E3B9899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70" r="-1700" b="758"/>
          <a:stretch/>
        </p:blipFill>
        <p:spPr>
          <a:xfrm flipH="1">
            <a:off x="6983996" y="0"/>
            <a:ext cx="5208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899EE838-4B4B-464D-A3D8-3693A94C4D8E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A7794F-EC9F-4B87-A3DF-DA1E69BC6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70" r="-1700" b="758"/>
          <a:stretch/>
        </p:blipFill>
        <p:spPr>
          <a:xfrm flipH="1">
            <a:off x="6983996" y="0"/>
            <a:ext cx="5208001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DFBF6A5-8098-4588-84AB-18F0C766558E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CDC7C-8222-449E-87B1-A531398050B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FAAED5-EF9C-44C1-92DA-03EDC22FC81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4D4BD19-CC6B-4D8F-A625-929D1CC3E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C39C90-4914-4AF8-BD02-719109E11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66" t="426" r="1" b="802"/>
          <a:stretch/>
        </p:blipFill>
        <p:spPr>
          <a:xfrm>
            <a:off x="1764000" y="-1"/>
            <a:ext cx="10428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7F0B409D-2165-4D69-98A9-859D9319D250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CC32B2-AF7B-4852-AB96-4C05DC3863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66" t="426" r="1" b="802"/>
          <a:stretch/>
        </p:blipFill>
        <p:spPr>
          <a:xfrm>
            <a:off x="1764000" y="-1"/>
            <a:ext cx="10428000" cy="68580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B3D04C1-DB32-4D82-B171-33966B70C4A7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E771A-E410-4AEA-B03B-9E53F194862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CA5568-991B-48A3-AD40-B4DD84AFE4A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D29814A4-718E-4484-8EDB-E1511D5D6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9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hyvinv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286CB3D-B971-40CD-B9D5-0A122AC61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17" t="549" r="252" b="679"/>
          <a:stretch/>
        </p:blipFill>
        <p:spPr>
          <a:xfrm>
            <a:off x="1793980" y="0"/>
            <a:ext cx="1039802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816BA9B-DC1B-4E72-B84A-A95976A29CB9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8FAA7F-376E-4C0C-B873-44045F667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17" t="549" r="252" b="679"/>
          <a:stretch/>
        </p:blipFill>
        <p:spPr>
          <a:xfrm>
            <a:off x="1793980" y="0"/>
            <a:ext cx="1039802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E5122E-10A4-4BAE-8DDE-D69427965FB5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6BA796-D2A4-469C-A8B4-06A4EE93709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7AF885-BC6D-46B9-B30B-E2DB1891A2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57B1D697-D39E-400F-B437-907CFB454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4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AE5AB7-B0FA-441A-96EF-76F3F811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9A44ED21-0688-42C1-BAC7-8F8E03E5B0EF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EBD5A7-D43E-46C0-8291-E87B7D433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201" t="551" r="289" b="695"/>
          <a:stretch/>
        </p:blipFill>
        <p:spPr>
          <a:xfrm>
            <a:off x="1152001" y="1"/>
            <a:ext cx="11040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8FE123-E497-45F0-BDB8-2FEB58B02796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3AD810-E420-4095-9E8E-519010BBD7A8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2CE015-C962-43E7-B737-E5E8C5C22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3AA7F7EB-9D65-467F-842F-450978121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C280D72-A781-4EF6-B22B-C4B06762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38952ABC-458F-4CC4-A259-312240F5D684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7E0DB-1551-48A8-932D-389FB7CD3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6" t="775" r="170" b="757"/>
          <a:stretch/>
        </p:blipFill>
        <p:spPr>
          <a:xfrm>
            <a:off x="1598991" y="0"/>
            <a:ext cx="1059301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77DB3E-D068-4A24-B54B-1522F4F6FF4B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8BF046-D411-46B5-9019-A58903127ABE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3C16C2-0F54-4CF6-AC4E-B2471B3B454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629E7CEA-5EC9-4AE6-A338-97C993490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0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ema: Työturvallisuus, rakennusala, henkilönsuojai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FDDDE8-B8ED-46FF-AE20-06D92429F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C4F04-A2D6-49FF-87F3-18A4C18558BF}"/>
              </a:ext>
            </a:extLst>
          </p:cNvPr>
          <p:cNvSpPr/>
          <p:nvPr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562"/>
            <a:ext cx="5972909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D49132-7229-40DF-85AF-A7D1F8F27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185" y="1991170"/>
            <a:ext cx="5971320" cy="4138168"/>
          </a:xfrm>
        </p:spPr>
        <p:txBody>
          <a:bodyPr lIns="0" rIns="0" bIns="0"/>
          <a:lstStyle>
            <a:lvl1pPr marL="268288" indent="-268288">
              <a:lnSpc>
                <a:spcPct val="95000"/>
              </a:lnSpc>
              <a:spcAft>
                <a:spcPts val="1200"/>
              </a:spcAft>
              <a:defRPr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0975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800FA7-F02D-4F26-9D23-1BD2A3622F53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EC482D-7910-4FD6-A1BC-525BCB9A0E4B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A983EE9F-47E5-4436-B968-6EF00947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2FD481E-9CA7-4BF9-964A-E620F0F13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1CA4B513-B04F-4D45-9ACC-0A49FED3996C}" type="datetime1">
              <a:rPr lang="fi-FI" smtClean="0"/>
              <a:t>25.5.2020</a:t>
            </a:fld>
            <a:endParaRPr lang="fi-FI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09F09AA4-D5AE-4DEB-97ED-0E783C23D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DD832C64-2FF3-4B51-9A82-22E658E4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006BF8-EC20-497D-A4FA-802A83DCC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67" t="356" r="-11" b="644"/>
          <a:stretch/>
        </p:blipFill>
        <p:spPr>
          <a:xfrm>
            <a:off x="1800000" y="1"/>
            <a:ext cx="103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C71449-B809-44C0-AE0F-FC4B9768157C}"/>
              </a:ext>
            </a:extLst>
          </p:cNvPr>
          <p:cNvSpPr/>
          <p:nvPr userDrawn="1"/>
        </p:nvSpPr>
        <p:spPr>
          <a:xfrm>
            <a:off x="0" y="0"/>
            <a:ext cx="75496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62C173-FD31-43D7-9F12-F000EF8D1FA4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DF67D-87AD-414D-AD0A-60FA9B53B1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4CB08DD2-4189-4CD5-8F79-31442352C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3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1"/>
          <a:stretch/>
        </p:blipFill>
        <p:spPr>
          <a:xfrm>
            <a:off x="1035" y="0"/>
            <a:ext cx="12190965" cy="686933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012" y="2312424"/>
            <a:ext cx="365866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EECC53-C0F7-4A34-BC1A-371267F9962B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A2255-0D63-421A-AF68-7AEA0AD11F3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E7B23DCF-4852-430F-8C78-9A1E8D26C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09FBED2C-02E5-4270-8447-E4B711C46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521DF66-D32D-4FB4-8B5E-8FCB2073D891}" type="datetime1">
              <a:rPr lang="fi-FI" smtClean="0"/>
              <a:t>25.5.2020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919F23B3-3701-4857-94BF-639147C6A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1D435B11-DC61-43C8-ADEA-A740BF50F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F1164E-92C7-4EBD-AD07-79BE9D82B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 b="-1"/>
          <a:stretch/>
        </p:blipFill>
        <p:spPr>
          <a:xfrm>
            <a:off x="1035" y="0"/>
            <a:ext cx="12190965" cy="686933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61B61-677E-4AAC-81B2-9FE4F7FA3AEC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8BF205-0AF3-4486-B302-C80B4BE7885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D52B285A-8153-4B0B-B755-3BBFE1C93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 b="1"/>
          <a:stretch/>
        </p:blipFill>
        <p:spPr>
          <a:xfrm>
            <a:off x="0" y="0"/>
            <a:ext cx="12217532" cy="688705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782" y="2365217"/>
            <a:ext cx="3600450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3A0E2-5D39-4725-88BD-6FAF39B373D9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4345D9-B76F-4E1B-BEF2-0F4B075BDE9F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B567A201-DA80-4919-83A6-FBA0498EC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48712DCF-C313-48B2-AA66-276DD5674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60BCA8EC-D930-47C2-AC56-2AFF2C10C7EF}" type="datetime1">
              <a:rPr lang="fi-FI" smtClean="0"/>
              <a:t>25.5.2020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D2EDE817-E61E-443A-8810-9A3652ECA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EFA1C2-CCA4-4AFC-9614-12670FDF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98682-5273-4546-A667-E28C69874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 b="1"/>
          <a:stretch/>
        </p:blipFill>
        <p:spPr>
          <a:xfrm>
            <a:off x="0" y="0"/>
            <a:ext cx="12217532" cy="68870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C5D9A1-1898-49EB-9436-CD9F041B3261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FB6B7-BF9E-472F-9255-176F15FDEF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BFFF1F01-1CC9-4592-BEF6-D425DA9882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21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ALMIS_taustakuva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C99A-63F0-4423-A0CC-38D3AF859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3FDEA8-B27C-4553-B3ED-80F3762B4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836" y="1984217"/>
            <a:ext cx="4087924" cy="2053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5000"/>
              </a:lnSpc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2266A-00FA-4077-9C87-BA27033D5BC1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7BEB07-6950-4A72-9BC4-99FFBFF1F70A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7ED48A9-6F3F-4D78-90DE-E785B8FF5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3D9798A-253D-46C9-9795-00107916A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5087E542-6551-46B2-B476-A94E9969DFAC}" type="datetime1">
              <a:rPr lang="fi-FI" smtClean="0"/>
              <a:t>25.5.2020</a:t>
            </a:fld>
            <a:endParaRPr lang="fi-FI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7497505-C087-46E1-A241-AA778967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CF13E26C-91C5-405D-9EC7-270D6F97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F58B-C036-44DD-8E64-049A44731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7" b="-1"/>
          <a:stretch/>
        </p:blipFill>
        <p:spPr>
          <a:xfrm>
            <a:off x="0" y="-137786"/>
            <a:ext cx="12217532" cy="70857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7D4F80-5B7B-44BB-84FB-03A2B07509C5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0B8F78-1505-4A8E-93ED-F98EE417C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45B01F6-0318-48B0-8A94-388171B1E0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lehti ESR-hankkeil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805B-77B9-4EAA-A7BD-B335B75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6" y="2750912"/>
            <a:ext cx="6096000" cy="41149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3A1ED5-23A4-4EA6-B327-99702D993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978" y="1998703"/>
            <a:ext cx="8977745" cy="1556841"/>
          </a:xfrm>
        </p:spPr>
        <p:txBody>
          <a:bodyPr anchor="b"/>
          <a:lstStyle>
            <a:lvl1pPr marL="0" indent="0" algn="ctr">
              <a:lnSpc>
                <a:spcPct val="85000"/>
              </a:lnSpc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  <a:lvl2pPr marL="239400" indent="0">
              <a:buNone/>
              <a:defRPr>
                <a:latin typeface="+mn-lt"/>
              </a:defRPr>
            </a:lvl2pPr>
            <a:lvl3pPr marL="268287" indent="0">
              <a:buNone/>
              <a:defRPr>
                <a:latin typeface="+mn-lt"/>
              </a:defRPr>
            </a:lvl3pPr>
            <a:lvl4pPr marL="536575" indent="0">
              <a:buNone/>
              <a:defRPr>
                <a:latin typeface="+mn-lt"/>
              </a:defRPr>
            </a:lvl4pPr>
            <a:lvl5pPr marL="804862" indent="0">
              <a:buNone/>
              <a:defRPr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kansilehteä</a:t>
            </a:r>
            <a:r>
              <a:rPr lang="en-US" dirty="0"/>
              <a:t> vain ESR-</a:t>
            </a:r>
            <a:r>
              <a:rPr lang="en-US" dirty="0" err="1"/>
              <a:t>rahoitteisten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esityksissä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4ABB6EB-E913-4FFA-8F7C-839E32488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98978" y="3428234"/>
            <a:ext cx="8977744" cy="80248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" b="0" spc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F022CC-4AE4-4497-B898-EEB82DFE4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978" y="4169904"/>
            <a:ext cx="8977742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82E75-7A7C-47FA-B8CD-646220C3C0B9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B8DDB-A733-4D3C-983F-9A5322F1B47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8F6610-E26C-43F0-9C89-E8FC24B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5A16D1-FAAF-49CA-A318-53679976F84A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1C62C-52D1-4CF5-B4A2-FB003D0D36F4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BCD405-28EA-43A6-BC6E-05ACC603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4A1863A-2144-4F83-AE59-1DB95296C2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4366" y="4985075"/>
            <a:ext cx="2987847" cy="13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1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36726"/>
            <a:ext cx="8642840" cy="1823188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accent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42669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2FEB0A-B3AF-41F9-BD28-02B4985E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E7EB82-48FB-4678-AF4D-33DC1DE08151}"/>
              </a:ext>
            </a:extLst>
          </p:cNvPr>
          <p:cNvGrpSpPr/>
          <p:nvPr/>
        </p:nvGrpSpPr>
        <p:grpSpPr>
          <a:xfrm>
            <a:off x="2350346" y="4886360"/>
            <a:ext cx="6281174" cy="1050546"/>
            <a:chOff x="1044575" y="5231727"/>
            <a:chExt cx="6281174" cy="10505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25063E-969A-43EC-91EF-C1F067627F19}"/>
                </a:ext>
              </a:extLst>
            </p:cNvPr>
            <p:cNvSpPr/>
            <p:nvPr/>
          </p:nvSpPr>
          <p:spPr>
            <a:xfrm>
              <a:off x="1793897" y="5741760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Subtitle 8">
              <a:extLst>
                <a:ext uri="{FF2B5EF4-FFF2-40B4-BE49-F238E27FC236}">
                  <a16:creationId xmlns:a16="http://schemas.microsoft.com/office/drawing/2014/main" id="{C0B3B4CF-0155-4569-AD6B-52013C2F0707}"/>
                </a:ext>
              </a:extLst>
            </p:cNvPr>
            <p:cNvSpPr txBox="1">
              <a:spLocks/>
            </p:cNvSpPr>
            <p:nvPr/>
          </p:nvSpPr>
          <p:spPr>
            <a:xfrm>
              <a:off x="6051139" y="5732235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Subtitle 8">
              <a:extLst>
                <a:ext uri="{FF2B5EF4-FFF2-40B4-BE49-F238E27FC236}">
                  <a16:creationId xmlns:a16="http://schemas.microsoft.com/office/drawing/2014/main" id="{A7D99E37-FD3E-40AD-B9C2-71EE1A5E0A48}"/>
                </a:ext>
              </a:extLst>
            </p:cNvPr>
            <p:cNvSpPr txBox="1">
              <a:spLocks/>
            </p:cNvSpPr>
            <p:nvPr/>
          </p:nvSpPr>
          <p:spPr>
            <a:xfrm>
              <a:off x="4831322" y="5732235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1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351CB64-C3E6-44A5-B664-68863BC55730}"/>
                </a:ext>
              </a:extLst>
            </p:cNvPr>
            <p:cNvGrpSpPr/>
            <p:nvPr/>
          </p:nvGrpSpPr>
          <p:grpSpPr>
            <a:xfrm>
              <a:off x="1044790" y="5231727"/>
              <a:ext cx="4441682" cy="431420"/>
              <a:chOff x="1032691" y="5104231"/>
              <a:chExt cx="5754311" cy="558915"/>
            </a:xfrm>
          </p:grpSpPr>
          <p:pic>
            <p:nvPicPr>
              <p:cNvPr id="17" name="Picture 16">
                <a:hlinkClick r:id="rId4"/>
                <a:extLst>
                  <a:ext uri="{FF2B5EF4-FFF2-40B4-BE49-F238E27FC236}">
                    <a16:creationId xmlns:a16="http://schemas.microsoft.com/office/drawing/2014/main" id="{3D2293B4-307B-495E-A7DE-9EFA24281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0851" y="5170062"/>
                <a:ext cx="476151" cy="476150"/>
              </a:xfrm>
              <a:prstGeom prst="rect">
                <a:avLst/>
              </a:prstGeom>
            </p:spPr>
          </p:pic>
          <p:pic>
            <p:nvPicPr>
              <p:cNvPr id="18" name="Picture 17">
                <a:hlinkClick r:id="rId6"/>
                <a:extLst>
                  <a:ext uri="{FF2B5EF4-FFF2-40B4-BE49-F238E27FC236}">
                    <a16:creationId xmlns:a16="http://schemas.microsoft.com/office/drawing/2014/main" id="{EB81A114-C1BE-40EE-ABED-D7371FD67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5747" y="5170013"/>
                <a:ext cx="476250" cy="476250"/>
              </a:xfrm>
              <a:prstGeom prst="rect">
                <a:avLst/>
              </a:prstGeom>
            </p:spPr>
          </p:pic>
          <p:pic>
            <p:nvPicPr>
              <p:cNvPr id="19" name="Picture 18">
                <a:hlinkClick r:id="rId8"/>
                <a:extLst>
                  <a:ext uri="{FF2B5EF4-FFF2-40B4-BE49-F238E27FC236}">
                    <a16:creationId xmlns:a16="http://schemas.microsoft.com/office/drawing/2014/main" id="{7C179F40-C84C-47CC-8D0F-828001721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8196" y="5168666"/>
                <a:ext cx="588698" cy="478941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10"/>
                <a:extLst>
                  <a:ext uri="{FF2B5EF4-FFF2-40B4-BE49-F238E27FC236}">
                    <a16:creationId xmlns:a16="http://schemas.microsoft.com/office/drawing/2014/main" id="{5F905804-D723-4661-8243-A588C602E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2691" y="5104231"/>
                <a:ext cx="558915" cy="558915"/>
              </a:xfrm>
              <a:prstGeom prst="rect">
                <a:avLst/>
              </a:prstGeom>
            </p:spPr>
          </p:pic>
        </p:grp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C6824AFB-6E6B-44D6-923B-A1588F05EC6C}"/>
                </a:ext>
              </a:extLst>
            </p:cNvPr>
            <p:cNvSpPr txBox="1">
              <a:spLocks/>
            </p:cNvSpPr>
            <p:nvPr/>
          </p:nvSpPr>
          <p:spPr>
            <a:xfrm>
              <a:off x="1044575" y="5732235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1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BDC2C32F-F7D3-4E73-B993-FC8012D6658C}"/>
                </a:ext>
              </a:extLst>
            </p:cNvPr>
            <p:cNvSpPr txBox="1">
              <a:spLocks/>
            </p:cNvSpPr>
            <p:nvPr/>
          </p:nvSpPr>
          <p:spPr>
            <a:xfrm>
              <a:off x="3239024" y="5720859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1"/>
                  </a:solidFill>
                </a:rPr>
                <a:t>tyoterveyslaitos</a:t>
              </a:r>
              <a:endParaRPr lang="fi-FI" sz="1400" b="0" spc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4B672A5-FCD9-4450-BCA6-FBF85EB284F8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103E258-EAC9-4F62-A0A3-AA6511A59D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CED565-6BE2-494C-B3B7-E6D7250D60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0780" y="4973155"/>
            <a:ext cx="467749" cy="3289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64598F-B4ED-4119-A3DB-1AA211EBFADE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7A9781-2A72-4B40-AD1E-1FBC4B0F8BBF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53DF4F5-F771-4BB7-B86C-B7FEFFA50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5DFEA60-8DD1-4CB3-A45C-C6869BC24EA2}"/>
              </a:ext>
            </a:extLst>
          </p:cNvPr>
          <p:cNvGrpSpPr/>
          <p:nvPr userDrawn="1"/>
        </p:nvGrpSpPr>
        <p:grpSpPr>
          <a:xfrm>
            <a:off x="2350561" y="4886360"/>
            <a:ext cx="4441682" cy="431420"/>
            <a:chOff x="1032691" y="5104231"/>
            <a:chExt cx="5754311" cy="558915"/>
          </a:xfrm>
        </p:grpSpPr>
        <p:pic>
          <p:nvPicPr>
            <p:cNvPr id="37" name="Picture 36">
              <a:hlinkClick r:id="rId4"/>
              <a:extLst>
                <a:ext uri="{FF2B5EF4-FFF2-40B4-BE49-F238E27FC236}">
                  <a16:creationId xmlns:a16="http://schemas.microsoft.com/office/drawing/2014/main" id="{21F4A1BD-250A-4195-883C-0E8ED268A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0851" y="5170062"/>
              <a:ext cx="476151" cy="476150"/>
            </a:xfrm>
            <a:prstGeom prst="rect">
              <a:avLst/>
            </a:prstGeom>
          </p:spPr>
        </p:pic>
        <p:pic>
          <p:nvPicPr>
            <p:cNvPr id="38" name="Picture 37">
              <a:hlinkClick r:id="rId6"/>
              <a:extLst>
                <a:ext uri="{FF2B5EF4-FFF2-40B4-BE49-F238E27FC236}">
                  <a16:creationId xmlns:a16="http://schemas.microsoft.com/office/drawing/2014/main" id="{A9DDB296-9914-4812-843D-16A3C0C7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5747" y="5170013"/>
              <a:ext cx="476250" cy="476250"/>
            </a:xfrm>
            <a:prstGeom prst="rect">
              <a:avLst/>
            </a:prstGeom>
          </p:spPr>
        </p:pic>
        <p:pic>
          <p:nvPicPr>
            <p:cNvPr id="39" name="Picture 38">
              <a:hlinkClick r:id="rId8"/>
              <a:extLst>
                <a:ext uri="{FF2B5EF4-FFF2-40B4-BE49-F238E27FC236}">
                  <a16:creationId xmlns:a16="http://schemas.microsoft.com/office/drawing/2014/main" id="{A876D62B-17DD-4839-ADB0-1215C3EA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8196" y="5168666"/>
              <a:ext cx="588698" cy="478941"/>
            </a:xfrm>
            <a:prstGeom prst="rect">
              <a:avLst/>
            </a:prstGeom>
          </p:spPr>
        </p:pic>
        <p:pic>
          <p:nvPicPr>
            <p:cNvPr id="40" name="Picture 39">
              <a:hlinkClick r:id="rId10"/>
              <a:extLst>
                <a:ext uri="{FF2B5EF4-FFF2-40B4-BE49-F238E27FC236}">
                  <a16:creationId xmlns:a16="http://schemas.microsoft.com/office/drawing/2014/main" id="{C8BE3762-1FB9-4E7B-A44E-FE884377E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691" y="5104231"/>
              <a:ext cx="558915" cy="558915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7120C71-8E54-4185-974E-6D0FD560D980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086AE29A-4F4B-445F-AD34-3E99998D0E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AEF9D685-272F-4CB1-99C7-5BDC1A62FB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70780" y="4973155"/>
            <a:ext cx="467749" cy="3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9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valko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FB6C228-E448-409D-98C5-76EB7875FCF5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0327CE-2779-44AD-8216-B99BBD0B97EE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03BA59B-C7C7-436D-98D7-C8DC7140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A856A5-D2EC-441E-832B-A4A01F5EA02F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4D36CA6-B581-4869-84C3-D15557408EAD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E9D0EFE-81CD-4B1F-8AF7-D42CBCACD215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BD579AE-AE13-44EF-AB9E-394592E76F14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2BA6DB6-B666-495B-BA3A-2748E673451B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785AF0-635B-4B1D-9981-1E17515E67AF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2A6404-E1D1-4416-89B0-B8E73A56A260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Subtitle 8">
              <a:extLst>
                <a:ext uri="{FF2B5EF4-FFF2-40B4-BE49-F238E27FC236}">
                  <a16:creationId xmlns:a16="http://schemas.microsoft.com/office/drawing/2014/main" id="{6940C869-33C9-455E-A0C8-005239529785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Subtitle 8">
              <a:extLst>
                <a:ext uri="{FF2B5EF4-FFF2-40B4-BE49-F238E27FC236}">
                  <a16:creationId xmlns:a16="http://schemas.microsoft.com/office/drawing/2014/main" id="{15208476-5B58-4F87-8327-442FEB8A1CC2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Subtitle 8">
              <a:extLst>
                <a:ext uri="{FF2B5EF4-FFF2-40B4-BE49-F238E27FC236}">
                  <a16:creationId xmlns:a16="http://schemas.microsoft.com/office/drawing/2014/main" id="{74857E02-F87D-40B8-9E2A-7542E7B8D0C6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19" name="Subtitle 8">
              <a:extLst>
                <a:ext uri="{FF2B5EF4-FFF2-40B4-BE49-F238E27FC236}">
                  <a16:creationId xmlns:a16="http://schemas.microsoft.com/office/drawing/2014/main" id="{2EF92C35-B94F-4678-BAEB-51FADD602F7E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2"/>
                  </a:solidFill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</a:endParaRP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F746FFB3-5EE7-44F3-BC89-127BCF137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21" name="Picture 20">
              <a:hlinkClick r:id="rId8"/>
              <a:extLst>
                <a:ext uri="{FF2B5EF4-FFF2-40B4-BE49-F238E27FC236}">
                  <a16:creationId xmlns:a16="http://schemas.microsoft.com/office/drawing/2014/main" id="{9C4E4EF3-EFC7-436E-864D-CE0B4F814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22" name="Picture 21">
              <a:hlinkClick r:id="rId10"/>
              <a:extLst>
                <a:ext uri="{FF2B5EF4-FFF2-40B4-BE49-F238E27FC236}">
                  <a16:creationId xmlns:a16="http://schemas.microsoft.com/office/drawing/2014/main" id="{FEE9B284-A03C-44C9-BE24-505BB5EB9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24" name="Picture 23">
              <a:hlinkClick r:id="rId12"/>
              <a:extLst>
                <a:ext uri="{FF2B5EF4-FFF2-40B4-BE49-F238E27FC236}">
                  <a16:creationId xmlns:a16="http://schemas.microsoft.com/office/drawing/2014/main" id="{EC8B3A94-65EE-479A-A481-791A2209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1C0BC2-59E2-464E-96E3-A84CC59D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E6751F-2D76-4FBC-802D-7861EB7CDAD0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01DAD-EF02-491C-8C06-35444286F4D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9383F79-8A1C-4826-AFDE-942BE872B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613" y="3515113"/>
            <a:ext cx="6879600" cy="427853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E3A80FD-A974-422B-B03A-3D2BF5E922AB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140CF6E5-E499-4CCD-B056-3DEFFCA468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C1ABA2-A14D-4226-8535-5FBDF291CE69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E0FAFB-2672-4F15-9E94-18D33BD661CA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8E38FC0-DC61-4676-BDD6-6D705D0A246E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E76123-B215-4F71-99BA-2B1FE7A96297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2107794-4614-4879-964E-BB388DD5D883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4FFAC8-01EC-4438-AD4F-4B6EABF2A23E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>
              <a:hlinkClick r:id="rId6"/>
              <a:extLst>
                <a:ext uri="{FF2B5EF4-FFF2-40B4-BE49-F238E27FC236}">
                  <a16:creationId xmlns:a16="http://schemas.microsoft.com/office/drawing/2014/main" id="{1AA9F7FF-54E6-47EA-BA6E-6389F02D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51" name="Picture 50">
              <a:hlinkClick r:id="rId8"/>
              <a:extLst>
                <a:ext uri="{FF2B5EF4-FFF2-40B4-BE49-F238E27FC236}">
                  <a16:creationId xmlns:a16="http://schemas.microsoft.com/office/drawing/2014/main" id="{C99BE471-71BC-43CE-A572-869C0BB0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52" name="Picture 51">
              <a:hlinkClick r:id="rId10"/>
              <a:extLst>
                <a:ext uri="{FF2B5EF4-FFF2-40B4-BE49-F238E27FC236}">
                  <a16:creationId xmlns:a16="http://schemas.microsoft.com/office/drawing/2014/main" id="{F151CC07-420A-472F-9D9A-499F19186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53" name="Picture 52">
              <a:hlinkClick r:id="rId12"/>
              <a:extLst>
                <a:ext uri="{FF2B5EF4-FFF2-40B4-BE49-F238E27FC236}">
                  <a16:creationId xmlns:a16="http://schemas.microsoft.com/office/drawing/2014/main" id="{59A1CFD7-3E07-4140-8E9F-A9639687A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6D626B9-9DDA-4EE7-B80F-E02661CC8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531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3B657-F64D-4FF7-BDE7-E9D34A702845}"/>
              </a:ext>
            </a:extLst>
          </p:cNvPr>
          <p:cNvSpPr/>
          <p:nvPr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791179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Tärkein</a:t>
            </a:r>
            <a:r>
              <a:rPr lang="en-US" dirty="0"/>
              <a:t> </a:t>
            </a:r>
            <a:r>
              <a:rPr lang="en-US" dirty="0" err="1"/>
              <a:t>viestisi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kiteytettynä</a:t>
            </a:r>
            <a:r>
              <a:rPr lang="en-US" dirty="0"/>
              <a:t> tai </a:t>
            </a:r>
            <a:r>
              <a:rPr lang="en-US" dirty="0" err="1"/>
              <a:t>pelkkä</a:t>
            </a:r>
            <a:r>
              <a:rPr lang="en-US" dirty="0"/>
              <a:t> </a:t>
            </a:r>
            <a:r>
              <a:rPr lang="en-US" dirty="0" err="1"/>
              <a:t>kaunis</a:t>
            </a:r>
            <a:r>
              <a:rPr lang="en-US" dirty="0"/>
              <a:t> KIITOS!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732620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C0D784A-D0A0-40CA-96AC-88A16CB3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56DDF6-24C9-4FA5-9092-48729FE5F021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0700333-0915-4B9F-9387-A9281AB6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FF6616E-B6E7-4A38-BB44-2FC57301FEBE}"/>
              </a:ext>
            </a:extLst>
          </p:cNvPr>
          <p:cNvGrpSpPr/>
          <p:nvPr/>
        </p:nvGrpSpPr>
        <p:grpSpPr>
          <a:xfrm>
            <a:off x="2303251" y="4848122"/>
            <a:ext cx="6328269" cy="1088784"/>
            <a:chOff x="2303251" y="4848122"/>
            <a:chExt cx="6328269" cy="10887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60E6D-1D53-4E4E-B199-83A1B0ADC855}"/>
                </a:ext>
              </a:extLst>
            </p:cNvPr>
            <p:cNvSpPr/>
            <p:nvPr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D19E6B3-771C-4BAC-851F-5E320F9A7B91}"/>
                </a:ext>
              </a:extLst>
            </p:cNvPr>
            <p:cNvSpPr/>
            <p:nvPr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7D517A-03F1-4C08-845F-C04C0AFACCEB}"/>
                </a:ext>
              </a:extLst>
            </p:cNvPr>
            <p:cNvSpPr/>
            <p:nvPr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332660-30C3-4637-82CC-84A4F136BDB6}"/>
                </a:ext>
              </a:extLst>
            </p:cNvPr>
            <p:cNvSpPr/>
            <p:nvPr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969FFA8-F39C-4B26-A665-129D50E8377A}"/>
                </a:ext>
              </a:extLst>
            </p:cNvPr>
            <p:cNvSpPr/>
            <p:nvPr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BC201B9-742F-4608-B942-1FD11B0120AF}"/>
                </a:ext>
              </a:extLst>
            </p:cNvPr>
            <p:cNvSpPr/>
            <p:nvPr/>
          </p:nvSpPr>
          <p:spPr>
            <a:xfrm>
              <a:off x="3099668" y="5396393"/>
              <a:ext cx="112743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@</a:t>
              </a: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fioh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Subtitle 8">
              <a:extLst>
                <a:ext uri="{FF2B5EF4-FFF2-40B4-BE49-F238E27FC236}">
                  <a16:creationId xmlns:a16="http://schemas.microsoft.com/office/drawing/2014/main" id="{B71E80DA-5F8E-4C2C-83A2-DA54F34FAAC8}"/>
                </a:ext>
              </a:extLst>
            </p:cNvPr>
            <p:cNvSpPr txBox="1">
              <a:spLocks/>
            </p:cNvSpPr>
            <p:nvPr/>
          </p:nvSpPr>
          <p:spPr>
            <a:xfrm>
              <a:off x="7356910" y="5386868"/>
              <a:ext cx="1274610" cy="549742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3" name="Subtitle 8">
              <a:extLst>
                <a:ext uri="{FF2B5EF4-FFF2-40B4-BE49-F238E27FC236}">
                  <a16:creationId xmlns:a16="http://schemas.microsoft.com/office/drawing/2014/main" id="{71B32D58-6764-4B99-BE82-628F8B5F31A5}"/>
                </a:ext>
              </a:extLst>
            </p:cNvPr>
            <p:cNvSpPr txBox="1">
              <a:spLocks/>
            </p:cNvSpPr>
            <p:nvPr/>
          </p:nvSpPr>
          <p:spPr>
            <a:xfrm>
              <a:off x="6137093" y="5386868"/>
              <a:ext cx="902129" cy="541276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 err="1">
                  <a:solidFill>
                    <a:schemeClr val="tx2"/>
                  </a:solidFill>
                  <a:latin typeface="Segoe UI" panose="020B0502040204020203" pitchFamily="34" charset="0"/>
                </a:rPr>
                <a:t>tyoterveys</a:t>
              </a:r>
              <a:endParaRPr lang="fi-FI" sz="1400" b="0" spc="0" dirty="0">
                <a:solidFill>
                  <a:schemeClr val="tx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Subtitle 8">
              <a:extLst>
                <a:ext uri="{FF2B5EF4-FFF2-40B4-BE49-F238E27FC236}">
                  <a16:creationId xmlns:a16="http://schemas.microsoft.com/office/drawing/2014/main" id="{838CE389-85E2-4C5D-94A3-4664AF604703}"/>
                </a:ext>
              </a:extLst>
            </p:cNvPr>
            <p:cNvSpPr txBox="1">
              <a:spLocks/>
            </p:cNvSpPr>
            <p:nvPr/>
          </p:nvSpPr>
          <p:spPr>
            <a:xfrm>
              <a:off x="2350346" y="5386868"/>
              <a:ext cx="431635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3600" kern="1200">
                  <a:solidFill>
                    <a:schemeClr val="bg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i-FI" sz="1400" b="0" spc="0" dirty="0">
                  <a:solidFill>
                    <a:schemeClr val="tx2"/>
                  </a:solidFill>
                  <a:latin typeface="Segoe UI" panose="020B0502040204020203" pitchFamily="34" charset="0"/>
                </a:rPr>
                <a:t>ttl.fi</a:t>
              </a:r>
            </a:p>
          </p:txBody>
        </p:sp>
        <p:sp>
          <p:nvSpPr>
            <p:cNvPr id="35" name="Subtitle 8">
              <a:extLst>
                <a:ext uri="{FF2B5EF4-FFF2-40B4-BE49-F238E27FC236}">
                  <a16:creationId xmlns:a16="http://schemas.microsoft.com/office/drawing/2014/main" id="{AE3063B2-5B67-44F4-AA05-4D5577DB2020}"/>
                </a:ext>
              </a:extLst>
            </p:cNvPr>
            <p:cNvSpPr txBox="1">
              <a:spLocks/>
            </p:cNvSpPr>
            <p:nvPr/>
          </p:nvSpPr>
          <p:spPr>
            <a:xfrm>
              <a:off x="4544795" y="5375492"/>
              <a:ext cx="1274610" cy="550038"/>
            </a:xfrm>
            <a:prstGeom prst="rect">
              <a:avLst/>
            </a:prstGeom>
          </p:spPr>
          <p:txBody>
            <a:bodyPr vert="horz" lIns="0" tIns="4572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bg1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68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2pPr>
              <a:lvl3pPr marL="720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972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224000" indent="-2286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sz="1400" b="0" spc="0" dirty="0" err="1">
                  <a:solidFill>
                    <a:schemeClr val="tx2"/>
                  </a:solidFill>
                </a:rPr>
                <a:t>tyoterveyslaitos</a:t>
              </a:r>
              <a:endParaRPr lang="fi-FI" sz="1400" b="0" spc="0" dirty="0">
                <a:solidFill>
                  <a:schemeClr val="tx2"/>
                </a:solidFill>
              </a:endParaRPr>
            </a:p>
          </p:txBody>
        </p:sp>
        <p:pic>
          <p:nvPicPr>
            <p:cNvPr id="36" name="Picture 35">
              <a:hlinkClick r:id="rId6"/>
              <a:extLst>
                <a:ext uri="{FF2B5EF4-FFF2-40B4-BE49-F238E27FC236}">
                  <a16:creationId xmlns:a16="http://schemas.microsoft.com/office/drawing/2014/main" id="{56D71168-3C7E-4923-8A7B-C8F5995C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37" name="Picture 36">
              <a:hlinkClick r:id="rId8"/>
              <a:extLst>
                <a:ext uri="{FF2B5EF4-FFF2-40B4-BE49-F238E27FC236}">
                  <a16:creationId xmlns:a16="http://schemas.microsoft.com/office/drawing/2014/main" id="{E3DC11ED-C1F3-4F53-AD55-86A265646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38" name="Picture 37">
              <a:hlinkClick r:id="rId10"/>
              <a:extLst>
                <a:ext uri="{FF2B5EF4-FFF2-40B4-BE49-F238E27FC236}">
                  <a16:creationId xmlns:a16="http://schemas.microsoft.com/office/drawing/2014/main" id="{8D107413-3498-4985-8FEE-0F60CD3E3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39" name="Picture 38">
              <a:hlinkClick r:id="rId12"/>
              <a:extLst>
                <a:ext uri="{FF2B5EF4-FFF2-40B4-BE49-F238E27FC236}">
                  <a16:creationId xmlns:a16="http://schemas.microsoft.com/office/drawing/2014/main" id="{3F160CD6-3D3E-4C84-9970-466A8B414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35C1BCD0-7FD9-4C02-9857-C30C8AF46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2E32495-21EF-4DC3-9F3F-0206BB578D73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E220B3-3AFB-48DA-BE41-65685BF7C806}"/>
              </a:ext>
            </a:extLst>
          </p:cNvPr>
          <p:cNvSpPr/>
          <p:nvPr userDrawn="1"/>
        </p:nvSpPr>
        <p:spPr>
          <a:xfrm>
            <a:off x="8649325" y="3559913"/>
            <a:ext cx="3542676" cy="3343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F63423C-25BC-4B77-919F-5AD0E51FD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2340" y="3514943"/>
            <a:ext cx="6879873" cy="42787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A6A6189-7A8C-494D-AEAD-9FD12C1B16A9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F299EF2-1753-4C59-8A38-32549239DD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3CB0FFD-B6D5-4321-AB4D-C98AAF735638}"/>
              </a:ext>
            </a:extLst>
          </p:cNvPr>
          <p:cNvGrpSpPr/>
          <p:nvPr userDrawn="1"/>
        </p:nvGrpSpPr>
        <p:grpSpPr>
          <a:xfrm>
            <a:off x="2303251" y="4848122"/>
            <a:ext cx="5917569" cy="523353"/>
            <a:chOff x="2303251" y="4848122"/>
            <a:chExt cx="5917569" cy="52335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5BCB29-E6B2-4639-9CFA-E7EFEE231A83}"/>
                </a:ext>
              </a:extLst>
            </p:cNvPr>
            <p:cNvSpPr/>
            <p:nvPr userDrawn="1"/>
          </p:nvSpPr>
          <p:spPr>
            <a:xfrm>
              <a:off x="3401712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C5ED51D-1351-4755-AFDC-FF71D62AC092}"/>
                </a:ext>
              </a:extLst>
            </p:cNvPr>
            <p:cNvSpPr/>
            <p:nvPr userDrawn="1"/>
          </p:nvSpPr>
          <p:spPr>
            <a:xfrm>
              <a:off x="4920423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AE7260B-EF91-4FF6-A894-362F7C5A52B0}"/>
                </a:ext>
              </a:extLst>
            </p:cNvPr>
            <p:cNvSpPr/>
            <p:nvPr userDrawn="1"/>
          </p:nvSpPr>
          <p:spPr>
            <a:xfrm>
              <a:off x="6326480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5A2623A-ABC0-4314-B5FD-9F86F1662B3F}"/>
                </a:ext>
              </a:extLst>
            </p:cNvPr>
            <p:cNvSpPr/>
            <p:nvPr userDrawn="1"/>
          </p:nvSpPr>
          <p:spPr>
            <a:xfrm>
              <a:off x="7697467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DB776B-8DFB-4613-894B-D4887D04F431}"/>
                </a:ext>
              </a:extLst>
            </p:cNvPr>
            <p:cNvSpPr/>
            <p:nvPr userDrawn="1"/>
          </p:nvSpPr>
          <p:spPr>
            <a:xfrm>
              <a:off x="2303251" y="4848122"/>
              <a:ext cx="523353" cy="52335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9" name="Picture 58">
              <a:hlinkClick r:id="rId6"/>
              <a:extLst>
                <a:ext uri="{FF2B5EF4-FFF2-40B4-BE49-F238E27FC236}">
                  <a16:creationId xmlns:a16="http://schemas.microsoft.com/office/drawing/2014/main" id="{890072DB-9C52-4031-B966-99410D575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0586" y="4973914"/>
              <a:ext cx="288000" cy="288000"/>
            </a:xfrm>
            <a:prstGeom prst="rect">
              <a:avLst/>
            </a:prstGeom>
          </p:spPr>
        </p:pic>
        <p:pic>
          <p:nvPicPr>
            <p:cNvPr id="60" name="Picture 59">
              <a:hlinkClick r:id="rId8"/>
              <a:extLst>
                <a:ext uri="{FF2B5EF4-FFF2-40B4-BE49-F238E27FC236}">
                  <a16:creationId xmlns:a16="http://schemas.microsoft.com/office/drawing/2014/main" id="{BA472755-EDF3-40E0-8612-5BC61E316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138" y="4965288"/>
              <a:ext cx="288000" cy="288000"/>
            </a:xfrm>
            <a:prstGeom prst="rect">
              <a:avLst/>
            </a:prstGeom>
          </p:spPr>
        </p:pic>
        <p:pic>
          <p:nvPicPr>
            <p:cNvPr id="61" name="Picture 60">
              <a:hlinkClick r:id="rId10"/>
              <a:extLst>
                <a:ext uri="{FF2B5EF4-FFF2-40B4-BE49-F238E27FC236}">
                  <a16:creationId xmlns:a16="http://schemas.microsoft.com/office/drawing/2014/main" id="{30A53DA9-E333-43AD-B9E3-D012A7FB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2" y="4965288"/>
              <a:ext cx="396000" cy="322169"/>
            </a:xfrm>
            <a:prstGeom prst="rect">
              <a:avLst/>
            </a:prstGeom>
          </p:spPr>
        </p:pic>
        <p:pic>
          <p:nvPicPr>
            <p:cNvPr id="62" name="Picture 61">
              <a:hlinkClick r:id="rId12"/>
              <a:extLst>
                <a:ext uri="{FF2B5EF4-FFF2-40B4-BE49-F238E27FC236}">
                  <a16:creationId xmlns:a16="http://schemas.microsoft.com/office/drawing/2014/main" id="{EC36C833-F661-4845-896F-76CB15A7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7919" y="4917874"/>
              <a:ext cx="367261" cy="367261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0433001B-5664-431B-8B71-87C2F9287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79970" y="4983288"/>
              <a:ext cx="358345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87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 ESR-hankkeil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B805B-77B9-4EAA-A7BD-B335B7515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26" y="2750912"/>
            <a:ext cx="6096000" cy="4114947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F022CC-4AE4-4497-B898-EEB82DFE4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8978" y="3741349"/>
            <a:ext cx="8977742" cy="471805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millänimellälöytääsomesta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73A1ED5-23A4-4EA6-B327-99702D993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8978" y="1998703"/>
            <a:ext cx="8977745" cy="1556841"/>
          </a:xfrm>
        </p:spPr>
        <p:txBody>
          <a:bodyPr anchor="b"/>
          <a:lstStyle>
            <a:lvl1pPr marL="0" indent="0" algn="ctr">
              <a:lnSpc>
                <a:spcPct val="85000"/>
              </a:lnSpc>
              <a:buNone/>
              <a:defRPr sz="4400" b="1">
                <a:solidFill>
                  <a:schemeClr val="accent1"/>
                </a:solidFill>
                <a:latin typeface="+mn-lt"/>
              </a:defRPr>
            </a:lvl1pPr>
            <a:lvl2pPr marL="239400" indent="0">
              <a:buNone/>
              <a:defRPr>
                <a:latin typeface="+mn-lt"/>
              </a:defRPr>
            </a:lvl2pPr>
            <a:lvl3pPr marL="268287" indent="0">
              <a:buNone/>
              <a:defRPr>
                <a:latin typeface="+mn-lt"/>
              </a:defRPr>
            </a:lvl3pPr>
            <a:lvl4pPr marL="536575" indent="0">
              <a:buNone/>
              <a:defRPr>
                <a:latin typeface="+mn-lt"/>
              </a:defRPr>
            </a:lvl4pPr>
            <a:lvl5pPr marL="804862" indent="0">
              <a:buNone/>
              <a:defRPr>
                <a:latin typeface="+mn-lt"/>
              </a:defRPr>
            </a:lvl5pPr>
          </a:lstStyle>
          <a:p>
            <a:r>
              <a:rPr lang="en-US" dirty="0" err="1"/>
              <a:t>Käytä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KIITOS-</a:t>
            </a:r>
            <a:r>
              <a:rPr lang="en-US" dirty="0" err="1"/>
              <a:t>sivua</a:t>
            </a:r>
            <a:r>
              <a:rPr lang="en-US" dirty="0"/>
              <a:t> vain ESR-</a:t>
            </a:r>
            <a:r>
              <a:rPr lang="en-US" dirty="0" err="1"/>
              <a:t>rahoitteisten</a:t>
            </a:r>
            <a:r>
              <a:rPr lang="en-US" dirty="0"/>
              <a:t> 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esityksissä</a:t>
            </a:r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C82E75-7A7C-47FA-B8CD-646220C3C0B9}"/>
              </a:ext>
            </a:extLst>
          </p:cNvPr>
          <p:cNvSpPr/>
          <p:nvPr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B8DDB-A733-4D3C-983F-9A5322F1B47B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8F6610-E26C-43F0-9C89-E8FC24B07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15A16D1-FAAF-49CA-A318-53679976F84A}"/>
              </a:ext>
            </a:extLst>
          </p:cNvPr>
          <p:cNvSpPr/>
          <p:nvPr userDrawn="1"/>
        </p:nvSpPr>
        <p:spPr>
          <a:xfrm>
            <a:off x="839788" y="836613"/>
            <a:ext cx="10512425" cy="5184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01C62C-52D1-4CF5-B4A2-FB003D0D36F4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DBCD405-28EA-43A6-BC6E-05ACC603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4A1863A-2144-4F83-AE59-1DB95296C2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4366" y="4985075"/>
            <a:ext cx="2987847" cy="13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47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imilehti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7243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9" y="6470652"/>
            <a:ext cx="6461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810DAFD-59D5-4D33-AB58-E3CABE553954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7775" y="6470652"/>
            <a:ext cx="1014835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©TYÖTERVEYSLAITOS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1858" y="6470652"/>
            <a:ext cx="3775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B26B3D-B871-4165-8A92-6E025442FD4D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1" y="460020"/>
            <a:ext cx="3041683" cy="1173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97" y="-538036"/>
            <a:ext cx="5894345" cy="3602438"/>
          </a:xfrm>
          <a:prstGeom prst="rect">
            <a:avLst/>
          </a:prstGeom>
          <a:effectLst>
            <a:reflection blurRad="6350" stA="50000" endA="300" endPos="90000" dist="6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303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Yksi tekstilaatikko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A8B1-4111-4122-99F5-791F23D63897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470652"/>
            <a:ext cx="3257551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486" y="-773312"/>
            <a:ext cx="7859127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0892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laatikkoa_kenn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486" y="-773312"/>
            <a:ext cx="7859127" cy="3599390"/>
          </a:xfrm>
          <a:prstGeom prst="rect">
            <a:avLst/>
          </a:prstGeom>
          <a:effectLst>
            <a:reflection blurRad="6350" endPos="90000" dist="6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6" y="1700213"/>
            <a:ext cx="5520000" cy="4476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449" y="1700213"/>
            <a:ext cx="5520000" cy="4476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0709-3D60-4A2F-BDBB-CB04F26F07A8}" type="datetime1">
              <a:rPr lang="fi-FI" smtClean="0"/>
              <a:t>25.5.2020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470652"/>
            <a:ext cx="3257551" cy="365125"/>
          </a:xfrm>
        </p:spPr>
        <p:txBody>
          <a:bodyPr/>
          <a:lstStyle/>
          <a:p>
            <a:fld id="{3B407329-9E1B-43BD-9D36-114B7703FE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382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252CC0E-D4C3-47CC-8F2E-90BE622B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028" y="1825625"/>
            <a:ext cx="10145029" cy="40698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30" y="5895474"/>
            <a:ext cx="2374370" cy="962525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78028" y="438150"/>
            <a:ext cx="10145029" cy="12525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78028" y="6356350"/>
            <a:ext cx="27432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08E1E8-4E30-473A-B5EA-DD669D48F8C6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©TYÖTERVEYSLAITOS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353129" y="6356350"/>
            <a:ext cx="1464501" cy="365125"/>
          </a:xfrm>
        </p:spPr>
        <p:txBody>
          <a:bodyPr/>
          <a:lstStyle>
            <a:lvl1pPr>
              <a:defRPr sz="105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52F644-756C-4530-A69F-A71AB7A98F4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67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yhteistyöhankkeil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EAF27D-2807-47D9-BB1A-2097B4E876EC}"/>
              </a:ext>
            </a:extLst>
          </p:cNvPr>
          <p:cNvSpPr/>
          <p:nvPr/>
        </p:nvSpPr>
        <p:spPr>
          <a:xfrm>
            <a:off x="839788" y="836613"/>
            <a:ext cx="10512425" cy="42143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3114" y="1411791"/>
            <a:ext cx="8642840" cy="1768734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4400" b="1" i="0" spc="0">
                <a:solidFill>
                  <a:schemeClr val="tx2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enintään</a:t>
            </a:r>
            <a:r>
              <a:rPr lang="en-US" dirty="0"/>
              <a:t> </a:t>
            </a:r>
            <a:r>
              <a:rPr lang="en-US" dirty="0" err="1"/>
              <a:t>kolmelle</a:t>
            </a:r>
            <a:r>
              <a:rPr lang="en-US" dirty="0"/>
              <a:t> </a:t>
            </a:r>
            <a:r>
              <a:rPr lang="en-US" dirty="0" err="1"/>
              <a:t>riville</a:t>
            </a:r>
            <a:r>
              <a:rPr lang="en-US" dirty="0"/>
              <a:t> –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fonttikoossa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laatikon</a:t>
            </a:r>
            <a:r>
              <a:rPr lang="en-US" dirty="0"/>
              <a:t> </a:t>
            </a:r>
            <a:r>
              <a:rPr lang="en-US" dirty="0" err="1"/>
              <a:t>koossa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4534" y="3180525"/>
            <a:ext cx="9360000" cy="722311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800" b="0" spc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r>
              <a:rPr lang="en-US" dirty="0"/>
              <a:t>, </a:t>
            </a:r>
            <a:r>
              <a:rPr lang="en-US" dirty="0" err="1"/>
              <a:t>titteli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C40ACB-3445-4A17-8E27-7174DB1FA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3114" y="3842023"/>
            <a:ext cx="8642840" cy="47180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Pääsomekanava</a:t>
            </a:r>
            <a:r>
              <a:rPr lang="en-US" dirty="0"/>
              <a:t> @</a:t>
            </a:r>
            <a:r>
              <a:rPr lang="en-US" dirty="0" err="1"/>
              <a:t>loremipsum</a:t>
            </a:r>
            <a:r>
              <a:rPr lang="en-US" dirty="0"/>
              <a:t> (1 </a:t>
            </a:r>
            <a:r>
              <a:rPr lang="en-US" dirty="0" err="1"/>
              <a:t>riville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501D8-595D-44EE-960C-071A1304D05A}"/>
              </a:ext>
            </a:extLst>
          </p:cNvPr>
          <p:cNvSpPr txBox="1"/>
          <p:nvPr userDrawn="1"/>
        </p:nvSpPr>
        <p:spPr>
          <a:xfrm>
            <a:off x="4657165" y="4835527"/>
            <a:ext cx="288215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136800" rtlCol="0">
            <a:spAutoFit/>
          </a:bodyPr>
          <a:lstStyle/>
          <a:p>
            <a:pPr algn="ctr"/>
            <a:r>
              <a:rPr lang="en-US" sz="2200" b="1" spc="300" dirty="0">
                <a:solidFill>
                  <a:schemeClr val="tx2"/>
                </a:solidFill>
              </a:rPr>
              <a:t>YHTEISTYÖSSÄ</a:t>
            </a:r>
            <a:endParaRPr lang="fi-FI" sz="2200" b="1" spc="3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4726D-9D75-47BC-BDB9-A62368455DB9}"/>
              </a:ext>
            </a:extLst>
          </p:cNvPr>
          <p:cNvSpPr/>
          <p:nvPr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3CC43C8-19D7-4D36-A530-24572D61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984E2F-AF56-4C02-983E-B7124709C14E}"/>
              </a:ext>
            </a:extLst>
          </p:cNvPr>
          <p:cNvSpPr/>
          <p:nvPr userDrawn="1"/>
        </p:nvSpPr>
        <p:spPr>
          <a:xfrm>
            <a:off x="4657165" y="643348"/>
            <a:ext cx="2882153" cy="41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0A587BC-0AAB-4FEE-8AE8-95AF392005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534" y="673006"/>
            <a:ext cx="2520000" cy="34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8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151">
          <p15:clr>
            <a:srgbClr val="FBAE40"/>
          </p15:clr>
        </p15:guide>
        <p15:guide id="2" pos="529">
          <p15:clr>
            <a:srgbClr val="FBAE40"/>
          </p15:clr>
        </p15:guide>
        <p15:guide id="3" pos="7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öterveyslaitoksen 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0F443-BA0F-4D49-9990-20E701B76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566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2BD233-A8B1-419C-8987-C803C717C82E}"/>
              </a:ext>
            </a:extLst>
          </p:cNvPr>
          <p:cNvCxnSpPr>
            <a:cxnSpLocks/>
          </p:cNvCxnSpPr>
          <p:nvPr/>
        </p:nvCxnSpPr>
        <p:spPr>
          <a:xfrm>
            <a:off x="0" y="429754"/>
            <a:ext cx="9520518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1D403AA-53E6-4AA5-BD38-4EAFD1F3A321}"/>
              </a:ext>
            </a:extLst>
          </p:cNvPr>
          <p:cNvSpPr/>
          <p:nvPr/>
        </p:nvSpPr>
        <p:spPr>
          <a:xfrm>
            <a:off x="839788" y="250523"/>
            <a:ext cx="1728000" cy="479239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369D18-B748-4260-9C94-E7FC1CE67689}"/>
              </a:ext>
            </a:extLst>
          </p:cNvPr>
          <p:cNvCxnSpPr>
            <a:cxnSpLocks/>
          </p:cNvCxnSpPr>
          <p:nvPr/>
        </p:nvCxnSpPr>
        <p:spPr>
          <a:xfrm flipV="1">
            <a:off x="11679421" y="1178451"/>
            <a:ext cx="0" cy="5718251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8E00E210-87CF-4784-8A18-369897E7B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63" y="354804"/>
            <a:ext cx="1440000" cy="1985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1CBB470-C577-442E-A9D8-E97B13921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9668" y="277353"/>
            <a:ext cx="2067002" cy="8024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B808CD-2E1D-44C6-B402-A4E6643B1774}"/>
              </a:ext>
            </a:extLst>
          </p:cNvPr>
          <p:cNvSpPr txBox="1"/>
          <p:nvPr/>
        </p:nvSpPr>
        <p:spPr>
          <a:xfrm>
            <a:off x="67703" y="6610598"/>
            <a:ext cx="2792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pc="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©TYÖTERVEYSLAITOS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05731-3A2F-498F-8C29-14EA99D02611}"/>
              </a:ext>
            </a:extLst>
          </p:cNvPr>
          <p:cNvSpPr/>
          <p:nvPr/>
        </p:nvSpPr>
        <p:spPr>
          <a:xfrm>
            <a:off x="0" y="0"/>
            <a:ext cx="12192000" cy="126933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A3812-920F-4737-BF2D-9BB4CF37B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5666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4B8FF1-E5A2-4CD4-AF40-1E98DC384DDE}"/>
              </a:ext>
            </a:extLst>
          </p:cNvPr>
          <p:cNvCxnSpPr>
            <a:cxnSpLocks/>
          </p:cNvCxnSpPr>
          <p:nvPr userDrawn="1"/>
        </p:nvCxnSpPr>
        <p:spPr>
          <a:xfrm>
            <a:off x="0" y="429754"/>
            <a:ext cx="9520518" cy="0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6A79AC-30BF-40AA-BB33-7C1357087227}"/>
              </a:ext>
            </a:extLst>
          </p:cNvPr>
          <p:cNvSpPr/>
          <p:nvPr userDrawn="1"/>
        </p:nvSpPr>
        <p:spPr>
          <a:xfrm>
            <a:off x="839788" y="250523"/>
            <a:ext cx="1728000" cy="479239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0F3872-F2EC-4939-BBC5-E4EEE8E08D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1178451"/>
            <a:ext cx="0" cy="5718251"/>
          </a:xfrm>
          <a:prstGeom prst="line">
            <a:avLst/>
          </a:prstGeom>
          <a:ln w="2349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83B14769-CC16-409A-B60F-8B2D03528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63" y="354804"/>
            <a:ext cx="1440000" cy="1985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701FE90-8B9C-4989-AB5B-DBCAD2D164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49668" y="277353"/>
            <a:ext cx="2067002" cy="8024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455941-6FD3-4D22-A737-945E51708007}"/>
              </a:ext>
            </a:extLst>
          </p:cNvPr>
          <p:cNvSpPr txBox="1"/>
          <p:nvPr userDrawn="1"/>
        </p:nvSpPr>
        <p:spPr>
          <a:xfrm>
            <a:off x="67703" y="6610598"/>
            <a:ext cx="2792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pc="1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©TYÖTERVEYSLAITOS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E4AFBD-A28B-45AD-898A-046603E349D0}"/>
              </a:ext>
            </a:extLst>
          </p:cNvPr>
          <p:cNvSpPr/>
          <p:nvPr userDrawn="1"/>
        </p:nvSpPr>
        <p:spPr>
          <a:xfrm>
            <a:off x="0" y="0"/>
            <a:ext cx="12192000" cy="126933"/>
          </a:xfrm>
          <a:prstGeom prst="rect">
            <a:avLst/>
          </a:prstGeom>
          <a:solidFill>
            <a:srgbClr val="00B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sinin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4674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välilehti</a:t>
            </a:r>
            <a:r>
              <a:rPr lang="en-US" dirty="0"/>
              <a:t>.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tässä</a:t>
            </a:r>
            <a:r>
              <a:rPr lang="en-US" dirty="0"/>
              <a:t>.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tyylissä</a:t>
            </a:r>
            <a:r>
              <a:rPr lang="en-US" dirty="0"/>
              <a:t> ja </a:t>
            </a:r>
            <a:r>
              <a:rPr lang="en-US" dirty="0" err="1"/>
              <a:t>pistekoossa</a:t>
            </a:r>
            <a:r>
              <a:rPr lang="en-US" dirty="0"/>
              <a:t>. </a:t>
            </a:r>
            <a:r>
              <a:rPr lang="en-US" dirty="0" err="1"/>
              <a:t>Valkoinen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 on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sallittu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8999A2-A2D0-46AD-9DD9-6EC69B888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turkoo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43" y="2399071"/>
            <a:ext cx="7532914" cy="1752197"/>
          </a:xfrm>
        </p:spPr>
        <p:txBody>
          <a:bodyPr anchor="ctr" anchorCtr="0"/>
          <a:lstStyle>
            <a:lvl1pPr algn="ctr">
              <a:lnSpc>
                <a:spcPct val="95000"/>
              </a:lnSpc>
              <a:defRPr sz="3200" spc="100" baseline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Tämä</a:t>
            </a:r>
            <a:r>
              <a:rPr lang="en-US" dirty="0"/>
              <a:t> on </a:t>
            </a:r>
            <a:r>
              <a:rPr lang="en-US" dirty="0" err="1"/>
              <a:t>välilehti</a:t>
            </a:r>
            <a:r>
              <a:rPr lang="en-US" dirty="0"/>
              <a:t>. </a:t>
            </a:r>
            <a:r>
              <a:rPr lang="en-US" dirty="0" err="1"/>
              <a:t>Enintään</a:t>
            </a:r>
            <a:r>
              <a:rPr lang="en-US" dirty="0"/>
              <a:t> 4 </a:t>
            </a:r>
            <a:r>
              <a:rPr lang="en-US" dirty="0" err="1"/>
              <a:t>riviä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tässä</a:t>
            </a:r>
            <a:r>
              <a:rPr lang="en-US" dirty="0"/>
              <a:t>. </a:t>
            </a:r>
            <a:r>
              <a:rPr lang="en-US" dirty="0" err="1"/>
              <a:t>Pitäydy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tyylissä</a:t>
            </a:r>
            <a:r>
              <a:rPr lang="en-US" dirty="0"/>
              <a:t> ja </a:t>
            </a:r>
            <a:r>
              <a:rPr lang="en-US" dirty="0" err="1"/>
              <a:t>pistekoossa</a:t>
            </a:r>
            <a:r>
              <a:rPr lang="en-US" dirty="0"/>
              <a:t>. </a:t>
            </a:r>
            <a:r>
              <a:rPr lang="en-US" dirty="0" err="1"/>
              <a:t>Valkoista</a:t>
            </a:r>
            <a:r>
              <a:rPr lang="en-US" dirty="0"/>
              <a:t> </a:t>
            </a:r>
            <a:r>
              <a:rPr lang="en-US" dirty="0" err="1"/>
              <a:t>tekstiä</a:t>
            </a:r>
            <a:r>
              <a:rPr lang="en-US" dirty="0"/>
              <a:t> EI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pohjalla</a:t>
            </a:r>
            <a:r>
              <a:rPr lang="en-US" dirty="0"/>
              <a:t>.</a:t>
            </a:r>
            <a:endParaRPr lang="fi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D68439-2634-4CE5-A439-FA54ED76F667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DC45D8-9939-42A5-8E40-CE05FA6455C7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F6F5ACB-EA42-4082-ADD5-382DD1200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34A4EF-A433-4DF3-999F-E3972FEB19FF}"/>
              </a:ext>
            </a:extLst>
          </p:cNvPr>
          <p:cNvCxnSpPr/>
          <p:nvPr userDrawn="1"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A4395A-FDF6-4B48-BE4C-96118F6B3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2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teksti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EC2D8B1-7A77-4C47-B6FC-E65F5FB14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44562"/>
            <a:ext cx="10297904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fi-FI" dirty="0"/>
              <a:t>Tämä sivumalli on Yksi tekstilaatikko, tähän mahtuu kaksirivinen otsikko, älä kirjoita sen pidempää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5D1B3-C6B6-4019-8BE0-E3EB9332C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991170"/>
            <a:ext cx="10297904" cy="4138168"/>
          </a:xfrm>
        </p:spPr>
        <p:txBody>
          <a:bodyPr lIns="0" rIns="0" bIns="0"/>
          <a:lstStyle>
            <a:lvl1pPr marL="266700" indent="-266700">
              <a:lnSpc>
                <a:spcPct val="95000"/>
              </a:lnSpc>
              <a:spcAft>
                <a:spcPts val="1200"/>
              </a:spcAft>
              <a:defRPr sz="2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49263" indent="-182563">
              <a:lnSpc>
                <a:spcPct val="95000"/>
              </a:lnSpc>
              <a:spcAft>
                <a:spcPts val="1200"/>
              </a:spcAft>
              <a:defRPr sz="2000">
                <a:solidFill>
                  <a:schemeClr val="bg2">
                    <a:lumMod val="50000"/>
                  </a:schemeClr>
                </a:solidFill>
                <a:latin typeface="+mn-lt"/>
              </a:defRPr>
            </a:lvl2pPr>
            <a:lvl3pPr marL="630238" indent="-180975">
              <a:lnSpc>
                <a:spcPct val="95000"/>
              </a:lnSpc>
              <a:spcAft>
                <a:spcPts val="1200"/>
              </a:spcAft>
              <a:defRPr sz="1800">
                <a:solidFill>
                  <a:schemeClr val="bg2">
                    <a:lumMod val="50000"/>
                  </a:schemeClr>
                </a:solidFill>
                <a:latin typeface="+mn-lt"/>
              </a:defRPr>
            </a:lvl3pPr>
            <a:lvl4pPr marL="801688" indent="-171450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982663" indent="-180975">
              <a:lnSpc>
                <a:spcPct val="95000"/>
              </a:lnSpc>
              <a:spcAft>
                <a:spcPts val="1200"/>
              </a:spcAft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2EECF96C-C4F2-4291-845A-827450CDB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E4390AAC-2254-4A4C-B994-D710377EDE8C}" type="datetime1">
              <a:rPr lang="fi-FI" smtClean="0"/>
              <a:t>25.5.2020</a:t>
            </a:fld>
            <a:endParaRPr lang="fi-FI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239BB99-587F-4F12-817E-0D666E61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12A91F40-1C0E-4DC6-88AB-03BACDE3B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737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380" y="944563"/>
            <a:ext cx="10283321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91170"/>
            <a:ext cx="10284503" cy="4138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A750531-F712-4C7F-ADD2-0BA8EEAA7877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0257251" y="354804"/>
            <a:ext cx="1440000" cy="19854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3111CD-16CD-4B58-B1D6-ABF0847839FE}"/>
              </a:ext>
            </a:extLst>
          </p:cNvPr>
          <p:cNvCxnSpPr/>
          <p:nvPr/>
        </p:nvCxnSpPr>
        <p:spPr>
          <a:xfrm>
            <a:off x="0" y="429754"/>
            <a:ext cx="10080000" cy="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CCCD53-1C06-42B7-AF3D-1C2659371F2E}"/>
              </a:ext>
            </a:extLst>
          </p:cNvPr>
          <p:cNvCxnSpPr>
            <a:cxnSpLocks/>
          </p:cNvCxnSpPr>
          <p:nvPr/>
        </p:nvCxnSpPr>
        <p:spPr>
          <a:xfrm flipV="1">
            <a:off x="11679421" y="668702"/>
            <a:ext cx="0" cy="6228000"/>
          </a:xfrm>
          <a:prstGeom prst="line">
            <a:avLst/>
          </a:prstGeom>
          <a:ln w="2349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767B6-09CE-4A12-BAAE-8328D76EF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941A43C9-2C54-40BD-AD35-D5F4AE764F11}" type="datetime1">
              <a:rPr lang="fi-FI" smtClean="0"/>
              <a:t>25.5.2020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0ACE0-EB42-4806-BBE3-FAB7E206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800" spc="100" baseline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i-FI"/>
              <a:t>©TYÖTERVEYSLAITOS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276D8A-2BBD-4D3F-99AA-CA25AE91D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CED4B1A-FCA2-483F-A5D4-2A977CA5EF4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5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51" r:id="rId5"/>
    <p:sldLayoutId id="2147483812" r:id="rId6"/>
    <p:sldLayoutId id="2147483813" r:id="rId7"/>
    <p:sldLayoutId id="2147483814" r:id="rId8"/>
    <p:sldLayoutId id="2147483815" r:id="rId9"/>
    <p:sldLayoutId id="2147483850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  <p:sldLayoutId id="2147483843" r:id="rId38"/>
    <p:sldLayoutId id="2147483844" r:id="rId39"/>
    <p:sldLayoutId id="2147483845" r:id="rId40"/>
    <p:sldLayoutId id="2147483846" r:id="rId41"/>
    <p:sldLayoutId id="2147483847" r:id="rId42"/>
    <p:sldLayoutId id="2147483849" r:id="rId43"/>
    <p:sldLayoutId id="2147483852" r:id="rId44"/>
    <p:sldLayoutId id="2147483853" r:id="rId45"/>
    <p:sldLayoutId id="2147483855" r:id="rId46"/>
    <p:sldLayoutId id="2147483859" r:id="rId4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tabLst/>
        <a:defRPr lang="en-US" sz="3200" b="1" kern="1200" baseline="0" dirty="0" smtClean="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b="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600"/>
        </a:spcAft>
        <a:buFont typeface="Arial" panose="020B0604020202020204" pitchFamily="34" charset="0"/>
        <a:buChar char="•"/>
        <a:defRPr sz="2200" kern="1200">
          <a:solidFill>
            <a:schemeClr val="tx1">
              <a:lumMod val="95000"/>
              <a:lumOff val="5000"/>
            </a:schemeClr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9263" indent="-182563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630238" indent="-180975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 spc="20" baseline="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801688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 spc="20" baseline="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pos="7355" userDrawn="1">
          <p15:clr>
            <a:srgbClr val="F26B43"/>
          </p15:clr>
        </p15:guide>
        <p15:guide id="13" pos="7151" userDrawn="1">
          <p15:clr>
            <a:srgbClr val="F26B43"/>
          </p15:clr>
        </p15:guide>
        <p15:guide id="14" pos="529" userDrawn="1">
          <p15:clr>
            <a:srgbClr val="F26B43"/>
          </p15:clr>
        </p15:guide>
        <p15:guide id="15" orient="horz" pos="4156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595" userDrawn="1">
          <p15:clr>
            <a:srgbClr val="F26B43"/>
          </p15:clr>
        </p15:guide>
        <p15:guide id="18" pos="63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rsi.koskela@ttl.fi" TargetMode="External"/><Relationship Id="rId2" Type="http://schemas.openxmlformats.org/officeDocument/2006/relationships/hyperlink" Target="mailto:eva.helaskoski@ttl.f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13916511404408" TargetMode="External"/><Relationship Id="rId2" Type="http://schemas.openxmlformats.org/officeDocument/2006/relationships/hyperlink" Target="https://doi.org/10.1002/acp.1734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urn.fi/URN:ISBN%20978-952-261-770-5%20(PDF)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AFCCBE-FCD5-4545-A083-2FB01C9A0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Tulevaisuuden kehityskulkujen tarkastelu terveysriskien näkökulmasta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9CA990E-B2E9-48CE-AC56-418FBC699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534" y="3967183"/>
            <a:ext cx="9360000" cy="722311"/>
          </a:xfrm>
        </p:spPr>
        <p:txBody>
          <a:bodyPr/>
          <a:lstStyle/>
          <a:p>
            <a:r>
              <a:rPr lang="en-US" dirty="0"/>
              <a:t>Eva Helaskoski, </a:t>
            </a:r>
            <a:r>
              <a:rPr lang="en-US" dirty="0" err="1"/>
              <a:t>johtaja</a:t>
            </a:r>
            <a:r>
              <a:rPr lang="en-US" dirty="0"/>
              <a:t>, </a:t>
            </a:r>
            <a:r>
              <a:rPr lang="en-US" dirty="0" err="1"/>
              <a:t>ylilääkäri</a:t>
            </a:r>
            <a:endParaRPr lang="en-US" dirty="0"/>
          </a:p>
          <a:p>
            <a:r>
              <a:rPr lang="en-US" dirty="0"/>
              <a:t>Kirsi Koskela, </a:t>
            </a:r>
            <a:r>
              <a:rPr lang="en-US" dirty="0" err="1"/>
              <a:t>apulaisylilääkäri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094DAA-95B7-4627-990F-4CA5674FE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3114" y="4672639"/>
            <a:ext cx="8642840" cy="471805"/>
          </a:xfrm>
        </p:spPr>
        <p:txBody>
          <a:bodyPr/>
          <a:lstStyle/>
          <a:p>
            <a:r>
              <a:rPr lang="en-US" dirty="0">
                <a:hlinkClick r:id="rId2"/>
              </a:rPr>
              <a:t>eva.helaskoski@ttl.fi</a:t>
            </a:r>
            <a:r>
              <a:rPr lang="fi-FI" dirty="0"/>
              <a:t>, </a:t>
            </a:r>
            <a:r>
              <a:rPr lang="fi-FI" dirty="0">
                <a:hlinkClick r:id="rId3"/>
              </a:rPr>
              <a:t>kirsi.koskela@ttl.fi</a:t>
            </a:r>
            <a:r>
              <a:rPr lang="fi-FI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9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A764-69F6-4993-895F-6085E65E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9294"/>
            <a:ext cx="10297904" cy="798990"/>
          </a:xfrm>
        </p:spPr>
        <p:txBody>
          <a:bodyPr/>
          <a:lstStyle/>
          <a:p>
            <a:r>
              <a:rPr lang="en-US" dirty="0"/>
              <a:t>Bio- ja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kemialliset</a:t>
            </a:r>
            <a:r>
              <a:rPr lang="en-US" dirty="0"/>
              <a:t> </a:t>
            </a:r>
            <a:r>
              <a:rPr lang="en-US" dirty="0" err="1"/>
              <a:t>altisteet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EE6-6F99-4CF2-9FD9-CFE5611AF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1793289"/>
            <a:ext cx="10297904" cy="4336049"/>
          </a:xfrm>
        </p:spPr>
        <p:txBody>
          <a:bodyPr/>
          <a:lstStyle/>
          <a:p>
            <a:r>
              <a:rPr lang="fi-FI" dirty="0"/>
              <a:t>kierrätysprosessin vaiheita ovat esim. keräys, lajittelu/erottelu, murskaus, paalaus, polttoleikkaus, sulatus, kemiallinen käsittely, uudelleen muotoilu</a:t>
            </a:r>
          </a:p>
          <a:p>
            <a:r>
              <a:rPr lang="fi-FI" dirty="0"/>
              <a:t>laaja kirjo erilaisia kemiallisia </a:t>
            </a:r>
            <a:r>
              <a:rPr lang="fi-FI" dirty="0" err="1"/>
              <a:t>altisteita</a:t>
            </a:r>
            <a:r>
              <a:rPr lang="fi-FI" dirty="0"/>
              <a:t>: raaka-aineet, välituotteet, lopputuotteet, prosessiin lisättävät kemikaalit, prosesseissa syntyvät kemialliset altisteet</a:t>
            </a:r>
          </a:p>
          <a:p>
            <a:r>
              <a:rPr lang="fi-FI" dirty="0"/>
              <a:t>altistuminen tietylle spesifille kemialliselle yhdisteelle</a:t>
            </a:r>
          </a:p>
          <a:p>
            <a:r>
              <a:rPr lang="fi-FI" dirty="0"/>
              <a:t>altistuminen epäspesifille pölylle</a:t>
            </a:r>
          </a:p>
          <a:p>
            <a:r>
              <a:rPr lang="fi-FI" dirty="0"/>
              <a:t>raaka-aineiden kontaminaatio</a:t>
            </a:r>
          </a:p>
          <a:p>
            <a:r>
              <a:rPr lang="fi-FI" dirty="0"/>
              <a:t>kemiallisten altisteiden tunnistaminen on usein haasteellista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5B30F-4A44-4564-8D6C-C9D53E2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830ACC-0619-4DB4-8671-A2D0BAF0FBB3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C6DAC-F019-4B52-AFE3-D15D50136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45304-608C-40B5-A7D3-0CDD117E6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47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0222-519F-4A2D-8AC3-6EE8380E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4562"/>
            <a:ext cx="10297904" cy="520254"/>
          </a:xfrm>
        </p:spPr>
        <p:txBody>
          <a:bodyPr/>
          <a:lstStyle/>
          <a:p>
            <a:r>
              <a:rPr lang="en-US" dirty="0"/>
              <a:t>Bio ja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kemialliset</a:t>
            </a:r>
            <a:r>
              <a:rPr lang="en-US" dirty="0"/>
              <a:t> </a:t>
            </a:r>
            <a:r>
              <a:rPr lang="en-US" dirty="0" err="1"/>
              <a:t>altisteet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2D4F5-3629-4F5B-891E-43B83ECA8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68372"/>
            <a:ext cx="10297904" cy="4138168"/>
          </a:xfrm>
        </p:spPr>
        <p:txBody>
          <a:bodyPr/>
          <a:lstStyle/>
          <a:p>
            <a:r>
              <a:rPr lang="fi-FI" dirty="0"/>
              <a:t>kiertotalouden kemiallisissa </a:t>
            </a:r>
            <a:r>
              <a:rPr lang="fi-FI" dirty="0" err="1"/>
              <a:t>altisteissa</a:t>
            </a:r>
            <a:r>
              <a:rPr lang="fi-FI" dirty="0"/>
              <a:t> voi olla myös syöpävaarallisia ja lisääntymisterveydelle vaarallisia </a:t>
            </a:r>
            <a:r>
              <a:rPr lang="fi-FI" dirty="0" err="1"/>
              <a:t>altisteita</a:t>
            </a:r>
            <a:r>
              <a:rPr lang="fi-FI" dirty="0"/>
              <a:t>, herkistäviä (allergisoivia) </a:t>
            </a:r>
            <a:r>
              <a:rPr lang="fi-FI" dirty="0" err="1"/>
              <a:t>altisteita</a:t>
            </a:r>
            <a:r>
              <a:rPr lang="fi-FI" dirty="0"/>
              <a:t>, ärsyttäviä </a:t>
            </a:r>
            <a:r>
              <a:rPr lang="fi-FI" dirty="0" err="1"/>
              <a:t>altisteita</a:t>
            </a:r>
            <a:endParaRPr lang="fi-FI" dirty="0"/>
          </a:p>
          <a:p>
            <a:r>
              <a:rPr lang="fi-FI" dirty="0"/>
              <a:t>Erityisesti SER-romu sisältää erilaisia raskasmetalleja (lyijy, kadmium, antimoni, elohopea…)</a:t>
            </a:r>
          </a:p>
          <a:p>
            <a:r>
              <a:rPr lang="fi-FI" dirty="0"/>
              <a:t>osa kemiallisista yhdisteistä on poistettava materiaalikierrosta vaarallisuuden vuoksi </a:t>
            </a:r>
          </a:p>
          <a:p>
            <a:r>
              <a:rPr lang="fi-FI" dirty="0"/>
              <a:t>osa jatkokäsittelyprosesseista on perinteisiä ja altisteet hyvin tunnettuja</a:t>
            </a:r>
          </a:p>
          <a:p>
            <a:r>
              <a:rPr lang="fi-FI" dirty="0"/>
              <a:t>esim. biotaloudesta saatavien tuotekaasujen tuotannossa tapahtuvista altistumisista toistaiseksi vähän tietoa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2E73-E959-4A95-9352-9B85217100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B02978-EAFA-405A-943F-52EDFDD4E2E0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0D44-B486-4C41-8BA0-5322A3CD1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874DC-64E1-4475-9522-7450D880C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7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F8EC-2D98-4158-8E3B-A634D44C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10297904" cy="798990"/>
          </a:xfrm>
        </p:spPr>
        <p:txBody>
          <a:bodyPr/>
          <a:lstStyle/>
          <a:p>
            <a:r>
              <a:rPr lang="en-US" dirty="0"/>
              <a:t>Bio- ja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fysikaaliset</a:t>
            </a:r>
            <a:r>
              <a:rPr lang="en-US" dirty="0"/>
              <a:t> </a:t>
            </a:r>
            <a:r>
              <a:rPr lang="en-US" dirty="0" err="1"/>
              <a:t>altisteet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443F-3901-4345-880B-51849DB9C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melualtistuminen mm. materiaalien murskaimilla, myllyillä ja </a:t>
            </a:r>
            <a:r>
              <a:rPr lang="fi-FI" dirty="0" err="1"/>
              <a:t>hakettimilla</a:t>
            </a:r>
            <a:endParaRPr lang="fi-FI" dirty="0"/>
          </a:p>
          <a:p>
            <a:r>
              <a:rPr lang="fi-FI" dirty="0"/>
              <a:t>sähkö- ja paineilmakäyttöiset käsityökalut aiheuttavat käsitärinää</a:t>
            </a:r>
          </a:p>
          <a:p>
            <a:r>
              <a:rPr lang="fi-FI" dirty="0"/>
              <a:t>kehotärinälle voi altistua esim. tärinäseuloilla </a:t>
            </a:r>
          </a:p>
          <a:p>
            <a:r>
              <a:rPr lang="fi-FI" dirty="0"/>
              <a:t>optiset erottimet automaattilajittelijoissa (UV-säteily, infrapunasäteily, lasersäteily)</a:t>
            </a:r>
          </a:p>
          <a:p>
            <a:r>
              <a:rPr lang="fi-FI" dirty="0"/>
              <a:t>magneettikentät metallien erotuksessa </a:t>
            </a:r>
          </a:p>
          <a:p>
            <a:r>
              <a:rPr lang="fi-FI" dirty="0"/>
              <a:t>mahdolliset säteilylähteet metallikierrätysmateriaalin joukossa -&gt;säteilyportit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BDAAE-DB43-482A-AC6E-94E779B7EC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B2DE04-47C4-4361-87D7-C3D9B620A5E3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43FDC-D08A-400E-85B6-CAA8DF253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C760E-9019-4B5A-9A28-00695EE2A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13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D99B-EFBA-459B-A6D4-7BD7A323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747"/>
            <a:ext cx="10297904" cy="774000"/>
          </a:xfrm>
        </p:spPr>
        <p:txBody>
          <a:bodyPr/>
          <a:lstStyle/>
          <a:p>
            <a:r>
              <a:rPr lang="en-US" dirty="0"/>
              <a:t>Bio- ja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biologiset</a:t>
            </a:r>
            <a:r>
              <a:rPr lang="en-US" dirty="0"/>
              <a:t> </a:t>
            </a:r>
            <a:r>
              <a:rPr lang="en-US" dirty="0" err="1"/>
              <a:t>altisteet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65FD8-3813-4B78-8CAD-A484EE929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11045"/>
            <a:ext cx="10297904" cy="4034208"/>
          </a:xfrm>
        </p:spPr>
        <p:txBody>
          <a:bodyPr/>
          <a:lstStyle/>
          <a:p>
            <a:r>
              <a:rPr lang="fi-FI" dirty="0"/>
              <a:t>kiertotaloudessa hyödynnetään monia materiaaleja, joka sisältävät itsessään biologisia </a:t>
            </a:r>
            <a:r>
              <a:rPr lang="fi-FI" dirty="0" err="1"/>
              <a:t>altisteita</a:t>
            </a:r>
            <a:r>
              <a:rPr lang="fi-FI" dirty="0"/>
              <a:t> tai jotka kontaminoituvat niillä</a:t>
            </a:r>
          </a:p>
          <a:p>
            <a:r>
              <a:rPr lang="fi-FI" dirty="0"/>
              <a:t>lähes kaikki orgaanista alkuperää olevat materiaalit kuten biomassat sisältävät ainakin bakteereita</a:t>
            </a:r>
          </a:p>
          <a:p>
            <a:r>
              <a:rPr lang="fi-FI" dirty="0"/>
              <a:t>homesienet ovat yleisiä silloin, kun materiaali alkaa hajoamaan mikrobien vaikutuksesta</a:t>
            </a:r>
          </a:p>
          <a:p>
            <a:r>
              <a:rPr lang="fi-FI" dirty="0"/>
              <a:t>lyhytaikaisen tai pitkäaikaiseen mikrobialtistuksen voi liittyä terveyshaittoja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BE03A-2AF0-44EC-938A-D3048A000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B6BF35-C201-4BE5-BC7B-458B6E452C6C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D17E-AC38-49E6-A232-2CDE9406D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A2166-B989-49B7-8901-9429CA655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6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D82D5-BF02-4874-A6BB-5B763283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43" y="4438835"/>
            <a:ext cx="7532914" cy="523781"/>
          </a:xfrm>
        </p:spPr>
        <p:txBody>
          <a:bodyPr/>
          <a:lstStyle/>
          <a:p>
            <a:r>
              <a:rPr lang="fi-FI" dirty="0"/>
              <a:t>Tietotyön lisääntyessä kognitiivisen ergonomian merkitys kasvaa – </a:t>
            </a:r>
            <a:br>
              <a:rPr lang="fi-FI" dirty="0"/>
            </a:br>
            <a:r>
              <a:rPr lang="fi-FI" sz="2000" dirty="0"/>
              <a:t>kognitiivisen kuormituksen vaikutuksia</a:t>
            </a: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Paajanen T., Valtonen T., Kalakoski V. </a:t>
            </a:r>
            <a:br>
              <a:rPr lang="fi-FI" sz="2000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62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910954" y="3429000"/>
            <a:ext cx="8382397" cy="21463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9392" y="6470652"/>
            <a:ext cx="1191236" cy="365125"/>
          </a:xfrm>
        </p:spPr>
        <p:txBody>
          <a:bodyPr/>
          <a:lstStyle/>
          <a:p>
            <a:fld id="{B04D1536-3AF2-464A-9D5A-4818FB7D38AF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910953" y="3596658"/>
            <a:ext cx="2838848" cy="3896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849371" rtl="0" eaLnBrk="1" fontAlgn="auto" latinLnBrk="0" hangingPunct="1">
              <a:lnSpc>
                <a:spcPct val="90000"/>
              </a:lnSpc>
              <a:spcBef>
                <a:spcPts val="9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20" b="1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702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22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71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8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639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08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576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045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513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982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7028">
              <a:spcBef>
                <a:spcPts val="697"/>
              </a:spcBef>
              <a:defRPr/>
            </a:pPr>
            <a:r>
              <a:rPr lang="fi-FI" sz="1200" spc="225" dirty="0">
                <a:solidFill>
                  <a:srgbClr val="003C78"/>
                </a:solidFill>
              </a:rPr>
              <a:t>TYÖELÄMÄ</a:t>
            </a:r>
            <a:br>
              <a:rPr lang="fi-FI" sz="1200" spc="225" dirty="0">
                <a:solidFill>
                  <a:srgbClr val="003C78"/>
                </a:solidFill>
              </a:rPr>
            </a:br>
            <a:r>
              <a:rPr lang="fi-FI" sz="1200" spc="225" dirty="0">
                <a:solidFill>
                  <a:srgbClr val="003C78"/>
                </a:solidFill>
              </a:rPr>
              <a:t>MUUTTUU: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944109" y="3596657"/>
            <a:ext cx="2303780" cy="3896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849371" rtl="0" eaLnBrk="1" fontAlgn="auto" latinLnBrk="0" hangingPunct="1">
              <a:lnSpc>
                <a:spcPct val="90000"/>
              </a:lnSpc>
              <a:spcBef>
                <a:spcPts val="9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20" b="1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702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22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71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8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639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08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576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045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513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982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7028">
              <a:spcBef>
                <a:spcPts val="697"/>
              </a:spcBef>
              <a:defRPr/>
            </a:pPr>
            <a:r>
              <a:rPr lang="fi-FI" sz="1200" spc="225" dirty="0">
                <a:solidFill>
                  <a:srgbClr val="003C78"/>
                </a:solidFill>
              </a:rPr>
              <a:t>TYÖN TEKEMINEN MUUTTUU: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7442197" y="3596656"/>
            <a:ext cx="2851153" cy="3896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849371" rtl="0" eaLnBrk="1" fontAlgn="auto" latinLnBrk="0" hangingPunct="1">
              <a:lnSpc>
                <a:spcPct val="90000"/>
              </a:lnSpc>
              <a:spcBef>
                <a:spcPts val="92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20" b="1" kern="1200" baseline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702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22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71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8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639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08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576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045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513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982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7028">
              <a:spcBef>
                <a:spcPts val="697"/>
              </a:spcBef>
              <a:defRPr/>
            </a:pPr>
            <a:r>
              <a:rPr lang="fi-FI" sz="1200" spc="225" dirty="0">
                <a:solidFill>
                  <a:srgbClr val="003C78"/>
                </a:solidFill>
              </a:rPr>
              <a:t>KUORMITUSTEKIJÄT</a:t>
            </a:r>
            <a:br>
              <a:rPr lang="fi-FI" sz="1200" spc="225" dirty="0">
                <a:solidFill>
                  <a:srgbClr val="003C78"/>
                </a:solidFill>
              </a:rPr>
            </a:br>
            <a:r>
              <a:rPr lang="fi-FI" sz="1200" spc="225" dirty="0">
                <a:solidFill>
                  <a:srgbClr val="003C78"/>
                </a:solidFill>
              </a:rPr>
              <a:t>MUUTTUVAT: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1910953" y="4192704"/>
            <a:ext cx="2838849" cy="1382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9371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76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702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22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71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8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639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08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576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045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513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982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Jälkiteollinen aika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Tietoyhteiskunta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Globaalius 24/7/365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</p:txBody>
      </p:sp>
      <p:sp>
        <p:nvSpPr>
          <p:cNvPr id="16" name="Text Placeholder 14"/>
          <p:cNvSpPr txBox="1">
            <a:spLocks/>
          </p:cNvSpPr>
          <p:nvPr/>
        </p:nvSpPr>
        <p:spPr>
          <a:xfrm>
            <a:off x="4483101" y="4192704"/>
            <a:ext cx="3232150" cy="1382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9371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76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702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22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71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8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639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08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576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045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513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982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Työn kognitiiviset vaatimukset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Jatkuva oppiminen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Digitaaliset työvälineet</a:t>
            </a:r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7442197" y="4192704"/>
            <a:ext cx="2851153" cy="1382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9371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76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702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222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71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8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639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108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5768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60452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5137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9823" indent="-212343" algn="l" defTabSz="849371" rtl="0" eaLnBrk="1" latinLnBrk="0" hangingPunct="1">
              <a:lnSpc>
                <a:spcPct val="90000"/>
              </a:lnSpc>
              <a:spcBef>
                <a:spcPts val="464"/>
              </a:spcBef>
              <a:buFont typeface="Arial" panose="020B0604020202020204" pitchFamily="34" charset="0"/>
              <a:buChar char="•"/>
              <a:defRPr sz="1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Tietotulva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Keskeytykset</a:t>
            </a:r>
          </a:p>
          <a:p>
            <a:pPr algn="ctr" defTabSz="637028">
              <a:defRPr/>
            </a:pPr>
            <a:endParaRPr lang="fi-FI" sz="1320" dirty="0">
              <a:solidFill>
                <a:srgbClr val="003C78"/>
              </a:solidFill>
            </a:endParaRPr>
          </a:p>
          <a:p>
            <a:pPr algn="ctr" defTabSz="637028">
              <a:defRPr/>
            </a:pPr>
            <a:r>
              <a:rPr lang="fi-FI" sz="1320" dirty="0">
                <a:solidFill>
                  <a:srgbClr val="003C78"/>
                </a:solidFill>
              </a:rPr>
              <a:t>Melu, häly, huomiokaapparit</a:t>
            </a:r>
          </a:p>
          <a:p>
            <a:pPr marL="228608" indent="-228608" algn="ctr" defTabSz="637028">
              <a:buFontTx/>
              <a:buChar char="-"/>
              <a:defRPr/>
            </a:pPr>
            <a:endParaRPr lang="fi-FI" sz="1320" dirty="0">
              <a:solidFill>
                <a:srgbClr val="003C78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49351" y="1956364"/>
            <a:ext cx="9143999" cy="9941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8493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20" i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3840" b="1" dirty="0"/>
              <a:t>Työ muutos haastaa ihmisen tiedonkäsittelyn kykyjä </a:t>
            </a:r>
          </a:p>
        </p:txBody>
      </p:sp>
    </p:spTree>
    <p:extLst>
      <p:ext uri="{BB962C8B-B14F-4D97-AF65-F5344CB8AC3E}">
        <p14:creationId xmlns:p14="http://schemas.microsoft.com/office/powerpoint/2010/main" val="421908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3F1E0C-A26B-4F8F-8655-51450817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400744"/>
            <a:ext cx="10297904" cy="4138168"/>
          </a:xfrm>
        </p:spPr>
        <p:txBody>
          <a:bodyPr/>
          <a:lstStyle/>
          <a:p>
            <a:r>
              <a:rPr lang="en-US" dirty="0" err="1"/>
              <a:t>Tiedonkäsittelyn</a:t>
            </a:r>
            <a:r>
              <a:rPr lang="en-US" dirty="0"/>
              <a:t> (</a:t>
            </a:r>
            <a:r>
              <a:rPr lang="en-US" dirty="0" err="1"/>
              <a:t>kognitio</a:t>
            </a:r>
            <a:r>
              <a:rPr lang="en-US" dirty="0"/>
              <a:t>) </a:t>
            </a:r>
            <a:r>
              <a:rPr lang="en-US" dirty="0" err="1"/>
              <a:t>vaatimukset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työelämässä</a:t>
            </a:r>
            <a:r>
              <a:rPr lang="en-US" dirty="0"/>
              <a:t> </a:t>
            </a:r>
            <a:r>
              <a:rPr lang="en-US" dirty="0" err="1"/>
              <a:t>nykyään</a:t>
            </a:r>
            <a:r>
              <a:rPr lang="en-US" dirty="0"/>
              <a:t> </a:t>
            </a:r>
            <a:r>
              <a:rPr lang="en-US" dirty="0" err="1"/>
              <a:t>korkeita</a:t>
            </a:r>
            <a:r>
              <a:rPr lang="en-US" dirty="0"/>
              <a:t>. </a:t>
            </a:r>
            <a:r>
              <a:rPr lang="en-US" dirty="0" err="1"/>
              <a:t>Työt</a:t>
            </a:r>
            <a:r>
              <a:rPr lang="en-US" dirty="0"/>
              <a:t> </a:t>
            </a:r>
            <a:r>
              <a:rPr lang="en-US" dirty="0" err="1"/>
              <a:t>vaativat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tarkkaavaisuutta</a:t>
            </a:r>
            <a:r>
              <a:rPr lang="en-US" dirty="0"/>
              <a:t>, </a:t>
            </a:r>
            <a:r>
              <a:rPr lang="en-US" dirty="0" err="1"/>
              <a:t>työmuistia</a:t>
            </a:r>
            <a:r>
              <a:rPr lang="en-US" dirty="0"/>
              <a:t>, </a:t>
            </a:r>
            <a:r>
              <a:rPr lang="en-US" dirty="0" err="1"/>
              <a:t>päätöksentekoa</a:t>
            </a:r>
            <a:r>
              <a:rPr lang="en-US" dirty="0"/>
              <a:t> ja </a:t>
            </a:r>
            <a:r>
              <a:rPr lang="en-US" dirty="0" err="1"/>
              <a:t>uuden</a:t>
            </a:r>
            <a:r>
              <a:rPr lang="en-US" dirty="0"/>
              <a:t> </a:t>
            </a:r>
            <a:r>
              <a:rPr lang="en-US" dirty="0" err="1"/>
              <a:t>oppimista</a:t>
            </a:r>
            <a:r>
              <a:rPr lang="en-US" dirty="0"/>
              <a:t> [1, 2]</a:t>
            </a:r>
          </a:p>
          <a:p>
            <a:r>
              <a:rPr lang="en-US" dirty="0" err="1"/>
              <a:t>Työelämän</a:t>
            </a:r>
            <a:r>
              <a:rPr lang="en-US" dirty="0"/>
              <a:t> </a:t>
            </a:r>
            <a:r>
              <a:rPr lang="en-US" dirty="0" err="1"/>
              <a:t>kognitiiviset</a:t>
            </a:r>
            <a:r>
              <a:rPr lang="en-US" dirty="0"/>
              <a:t> </a:t>
            </a:r>
            <a:r>
              <a:rPr lang="en-US" dirty="0" err="1"/>
              <a:t>kuormitustekijät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liittyä</a:t>
            </a:r>
            <a:r>
              <a:rPr lang="en-US" dirty="0"/>
              <a:t> a)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korkeisiin</a:t>
            </a:r>
            <a:r>
              <a:rPr lang="en-US" dirty="0"/>
              <a:t> </a:t>
            </a:r>
            <a:r>
              <a:rPr lang="en-US" dirty="0" err="1"/>
              <a:t>vaatimuksiin</a:t>
            </a:r>
            <a:r>
              <a:rPr lang="en-US" dirty="0"/>
              <a:t>, tai b) </a:t>
            </a:r>
            <a:r>
              <a:rPr lang="en-US" dirty="0" err="1"/>
              <a:t>sellaisiin</a:t>
            </a:r>
            <a:r>
              <a:rPr lang="en-US" dirty="0"/>
              <a:t>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olosuhteisiin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vievät</a:t>
            </a:r>
            <a:r>
              <a:rPr lang="en-US" dirty="0"/>
              <a:t> </a:t>
            </a:r>
            <a:r>
              <a:rPr lang="en-US" dirty="0" err="1"/>
              <a:t>kapasiteettia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työltä</a:t>
            </a:r>
            <a:r>
              <a:rPr lang="en-US" dirty="0"/>
              <a:t> [3,4]</a:t>
            </a:r>
          </a:p>
          <a:p>
            <a:r>
              <a:rPr lang="en-US" dirty="0"/>
              <a:t>Kognitiivisista </a:t>
            </a:r>
            <a:r>
              <a:rPr lang="en-US" dirty="0" err="1"/>
              <a:t>kuormitustekijöistä</a:t>
            </a:r>
            <a:r>
              <a:rPr lang="en-US" dirty="0"/>
              <a:t> </a:t>
            </a:r>
            <a:r>
              <a:rPr lang="en-US" dirty="0" err="1"/>
              <a:t>keskeytykset</a:t>
            </a:r>
            <a:r>
              <a:rPr lang="en-US" dirty="0"/>
              <a:t>, </a:t>
            </a:r>
            <a:r>
              <a:rPr lang="en-US" dirty="0" err="1"/>
              <a:t>häiriöt</a:t>
            </a:r>
            <a:r>
              <a:rPr lang="en-US" dirty="0"/>
              <a:t>,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sirpaloituminen</a:t>
            </a:r>
            <a:r>
              <a:rPr lang="en-US" dirty="0"/>
              <a:t>, </a:t>
            </a:r>
            <a:r>
              <a:rPr lang="en-US" dirty="0" err="1"/>
              <a:t>useat</a:t>
            </a:r>
            <a:r>
              <a:rPr lang="en-US" dirty="0"/>
              <a:t> </a:t>
            </a:r>
            <a:r>
              <a:rPr lang="en-US" dirty="0" err="1"/>
              <a:t>samanaikaiset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ja </a:t>
            </a:r>
            <a:r>
              <a:rPr lang="en-US" dirty="0" err="1"/>
              <a:t>tietotulva</a:t>
            </a:r>
            <a:r>
              <a:rPr lang="en-US" dirty="0"/>
              <a:t>,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yleisiä</a:t>
            </a:r>
            <a:r>
              <a:rPr lang="en-US" dirty="0"/>
              <a:t> </a:t>
            </a:r>
            <a:r>
              <a:rPr lang="en-US" dirty="0" err="1"/>
              <a:t>monella</a:t>
            </a:r>
            <a:r>
              <a:rPr lang="en-US" dirty="0"/>
              <a:t> </a:t>
            </a:r>
            <a:r>
              <a:rPr lang="en-US" dirty="0" err="1"/>
              <a:t>alalla</a:t>
            </a:r>
            <a:r>
              <a:rPr lang="en-US" dirty="0"/>
              <a:t> [5-7]</a:t>
            </a:r>
            <a:endParaRPr lang="fi-FI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CC674A-2F7C-4BCE-8F64-D28447F7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60"/>
            <a:ext cx="10297904" cy="774000"/>
          </a:xfrm>
        </p:spPr>
        <p:txBody>
          <a:bodyPr/>
          <a:lstStyle/>
          <a:p>
            <a:r>
              <a:rPr lang="fi-FI" dirty="0"/>
              <a:t>Miksi kognitiiviseen ergonomiaan tulisi kiinnittää huomiota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8821-5982-4CBA-9FD0-AA03E0BA1C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19ED9A-450F-4601-B87D-C890CE4D8B4C}" type="datetime1">
              <a:rPr lang="fi-FI" smtClean="0"/>
              <a:t>25.5.2020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22D6A-58A7-4E93-8B20-5702639D7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70289-14EA-4B15-8A5D-4A38570C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</p:spTree>
    <p:extLst>
      <p:ext uri="{BB962C8B-B14F-4D97-AF65-F5344CB8AC3E}">
        <p14:creationId xmlns:p14="http://schemas.microsoft.com/office/powerpoint/2010/main" val="2759067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0890-06C8-4AB6-B601-A710E0AE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69" y="675229"/>
            <a:ext cx="10283321" cy="774000"/>
          </a:xfrm>
        </p:spPr>
        <p:txBody>
          <a:bodyPr/>
          <a:lstStyle/>
          <a:p>
            <a:r>
              <a:rPr lang="fi-FI" dirty="0" err="1"/>
              <a:t>Digitalisaatio</a:t>
            </a:r>
            <a:r>
              <a:rPr lang="fi-FI" dirty="0"/>
              <a:t> on arkipäivää, joten myös sen kognitiiviset vaikutukset tulisi tunnistaa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B0310B-4388-45AA-867F-2ED013B99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34" y="3671733"/>
            <a:ext cx="4676775" cy="26479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E6F4-4F2E-4EC2-A4BB-869301FE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18DD-D402-434D-AA46-67010350B376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1194A-D070-44E5-9B20-23FB7BF6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EF12A-E7EE-4D2A-9983-BA3FC079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17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C6F3B6-AB83-4C96-83A9-B1AFE34B82E5}"/>
              </a:ext>
            </a:extLst>
          </p:cNvPr>
          <p:cNvSpPr txBox="1"/>
          <p:nvPr/>
        </p:nvSpPr>
        <p:spPr>
          <a:xfrm>
            <a:off x="370769" y="1834063"/>
            <a:ext cx="6263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90 prosenttia palkansaajista käyttää työssään digitaalisia sovelluksia (yleisimpiä ovat reaaliaikaiset pikaviestimet kuten </a:t>
            </a:r>
            <a:r>
              <a:rPr lang="fi-FI" dirty="0" err="1"/>
              <a:t>chat</a:t>
            </a:r>
            <a:r>
              <a:rPr lang="fi-FI" dirty="0"/>
              <a:t>-sovellukset)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Digilaitteiden käyttö, omat digitaidot ja työn </a:t>
            </a:r>
            <a:r>
              <a:rPr lang="fi-FI" dirty="0" err="1"/>
              <a:t>digitalisaation</a:t>
            </a:r>
            <a:r>
              <a:rPr lang="fi-FI" dirty="0"/>
              <a:t> koetut vaikutukset työhön jakautuvat kuitenkin epätasaisesti (ylemmät toimihenkilöt käyttävät lähes aina, muut työntekijät hieman harvemmin)</a:t>
            </a:r>
          </a:p>
          <a:p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71793-C5C1-4B86-9479-4E96CD56D33A}"/>
              </a:ext>
            </a:extLst>
          </p:cNvPr>
          <p:cNvSpPr txBox="1"/>
          <p:nvPr/>
        </p:nvSpPr>
        <p:spPr>
          <a:xfrm>
            <a:off x="6633934" y="3252462"/>
            <a:ext cx="540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Digitaalisten sovellusten tai välineiden käytön vaikutus työhön, osuus digisovelluksia käyttävistä palkansaajista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9FC26-A7B6-4769-9E22-DDAB7CB42B2C}"/>
              </a:ext>
            </a:extLst>
          </p:cNvPr>
          <p:cNvSpPr txBox="1"/>
          <p:nvPr/>
        </p:nvSpPr>
        <p:spPr>
          <a:xfrm>
            <a:off x="370769" y="4118545"/>
            <a:ext cx="5795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0000"/>
                </a:solidFill>
              </a:rPr>
              <a:t>Reilu kolmannes (35 %) digi-käyttäjistä koki työn sen lisänneen työn kuormittavuutta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50"/>
                </a:solidFill>
              </a:rPr>
              <a:t>Joka kuudes (17 %) katsoi kuormittavuuden pikemminkin vähentyneen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5F3C5-CA0F-4D85-A9A6-B0D7D1B3ABB6}"/>
              </a:ext>
            </a:extLst>
          </p:cNvPr>
          <p:cNvSpPr txBox="1"/>
          <p:nvPr/>
        </p:nvSpPr>
        <p:spPr>
          <a:xfrm>
            <a:off x="7022027" y="2297254"/>
            <a:ext cx="411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 Työolotutkimus, Tilastokeskus 2018</a:t>
            </a:r>
          </a:p>
        </p:txBody>
      </p:sp>
    </p:spTree>
    <p:extLst>
      <p:ext uri="{BB962C8B-B14F-4D97-AF65-F5344CB8AC3E}">
        <p14:creationId xmlns:p14="http://schemas.microsoft.com/office/powerpoint/2010/main" val="1825623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D09B2C-848A-44AE-81AA-8C963224F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8" y="2400744"/>
            <a:ext cx="10297904" cy="4138168"/>
          </a:xfrm>
        </p:spPr>
        <p:txBody>
          <a:bodyPr/>
          <a:lstStyle/>
          <a:p>
            <a:r>
              <a:rPr lang="fi-FI" dirty="0"/>
              <a:t>Työ ja terveys Suomessa –kyselytutkimuksen perusteella (1997-2012) psyykkiset ja kognitiiviset oireet ovat yleisiä työikäisillä</a:t>
            </a:r>
          </a:p>
          <a:p>
            <a:r>
              <a:rPr lang="fi-FI" dirty="0"/>
              <a:t>Vuonna 2012 työntekijöistä:</a:t>
            </a:r>
          </a:p>
          <a:p>
            <a:pPr lvl="2"/>
            <a:r>
              <a:rPr lang="fi-FI" dirty="0"/>
              <a:t>15% raportoi mielialan masentuneisuutta</a:t>
            </a:r>
          </a:p>
          <a:p>
            <a:pPr lvl="2"/>
            <a:r>
              <a:rPr lang="fi-FI" dirty="0"/>
              <a:t>21% kärsi unettomuusoireista</a:t>
            </a:r>
          </a:p>
          <a:p>
            <a:pPr lvl="2"/>
            <a:r>
              <a:rPr lang="fi-FI" dirty="0"/>
              <a:t>17% kärsi koetusta muistin tai keskittymiskyvyn heikentymisestä</a:t>
            </a:r>
          </a:p>
          <a:p>
            <a:endParaRPr lang="fi-FI" dirty="0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E05592CC-3DC1-4799-98E5-4FABDDF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65" y="1271733"/>
            <a:ext cx="9050832" cy="774000"/>
          </a:xfrm>
        </p:spPr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Koetut psyykkiset ja kognitiiviset oireet ovat yleisiä työelämässä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B358-EDA4-4781-BF75-468E89CA9419}"/>
              </a:ext>
            </a:extLst>
          </p:cNvPr>
          <p:cNvSpPr txBox="1">
            <a:spLocks/>
          </p:cNvSpPr>
          <p:nvPr/>
        </p:nvSpPr>
        <p:spPr>
          <a:xfrm>
            <a:off x="2317375" y="6356350"/>
            <a:ext cx="759021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/>
              <a:t>© Työterveyslaitos     |     Teemu Paajanen     |     www.ttl.fi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E3FD3-E602-44EA-A2CE-B43A06E97A5D}"/>
              </a:ext>
            </a:extLst>
          </p:cNvPr>
          <p:cNvSpPr txBox="1"/>
          <p:nvPr/>
        </p:nvSpPr>
        <p:spPr>
          <a:xfrm>
            <a:off x="781065" y="5729666"/>
            <a:ext cx="325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Työ ja terveys Suomessa, 2012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E3F72-B950-4EA4-BC8A-C77823C05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60C6E0-7952-4DA8-A1FD-52756F983154}" type="datetime1">
              <a:rPr lang="fi-FI" smtClean="0"/>
              <a:t>25.5.2020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69CA-2923-4AFD-A098-326A97706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22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77" y="484124"/>
            <a:ext cx="8864180" cy="1143165"/>
          </a:xfrm>
        </p:spPr>
        <p:txBody>
          <a:bodyPr/>
          <a:lstStyle/>
          <a:p>
            <a:r>
              <a:rPr lang="fi-FI" dirty="0"/>
              <a:t>Työn kognitiivinen kuormittavuus on yhteydessä koettuihin muistivaikeuksiin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57383-A186-4D67-8F95-89FF9E664939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D00CB-858C-4D75-878E-E4CD0FE1BF8C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698494" y="2177599"/>
            <a:ext cx="2520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Työn kognitiivinen kuormittavuus ja muistivaikeuksien haittaavuus ovat yhteydessä toisiinsa </a:t>
            </a:r>
          </a:p>
        </p:txBody>
      </p:sp>
      <p:pic>
        <p:nvPicPr>
          <p:cNvPr id="8" name="Content Placeholder 7" descr="U:\projects\Muisti_tyossa_14-15\data\processed\Hektinen_tyo\QB_muistioireilijat2_kuormittavuus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63" y="1767973"/>
            <a:ext cx="7315215" cy="4114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EC1B0-0CD1-4E9F-AA0F-66A3AB3AA567}"/>
              </a:ext>
            </a:extLst>
          </p:cNvPr>
          <p:cNvSpPr txBox="1"/>
          <p:nvPr/>
        </p:nvSpPr>
        <p:spPr>
          <a:xfrm>
            <a:off x="410443" y="4823136"/>
            <a:ext cx="426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Hektinen tietotyö-muuttuja: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Kiire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Keskeytykset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Usean asian samanaikainen tekeminen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45EA5-666A-41C9-B8C0-3ADEDA6F3355}"/>
              </a:ext>
            </a:extLst>
          </p:cNvPr>
          <p:cNvSpPr txBox="1"/>
          <p:nvPr/>
        </p:nvSpPr>
        <p:spPr>
          <a:xfrm>
            <a:off x="8319140" y="6176405"/>
            <a:ext cx="2094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Paajanen &amp; Hublin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101A66D-CD87-4DD9-A485-9F927C57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</p:spTree>
    <p:extLst>
      <p:ext uri="{BB962C8B-B14F-4D97-AF65-F5344CB8AC3E}">
        <p14:creationId xmlns:p14="http://schemas.microsoft.com/office/powerpoint/2010/main" val="428814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150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05592CC-3DC1-4799-98E5-4FABDDF7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61" y="1035087"/>
            <a:ext cx="8929479" cy="857250"/>
          </a:xfrm>
        </p:spPr>
        <p:txBody>
          <a:bodyPr/>
          <a:lstStyle/>
          <a:p>
            <a:r>
              <a:rPr lang="fi-FI" altLang="fi-FI" dirty="0">
                <a:ea typeface="ＭＳ Ｐゴシック" panose="020B0600070205080204" pitchFamily="34" charset="-128"/>
              </a:rPr>
              <a:t>Työikäiset kuvaavat stressin ja usean asian samanaikaisen tekemisen selittävän valtaosan koetuista kognitiivisista oireista</a:t>
            </a:r>
          </a:p>
        </p:txBody>
      </p:sp>
      <p:sp>
        <p:nvSpPr>
          <p:cNvPr id="20483" name="Tekstiruutu 7">
            <a:extLst>
              <a:ext uri="{FF2B5EF4-FFF2-40B4-BE49-F238E27FC236}">
                <a16:creationId xmlns:a16="http://schemas.microsoft.com/office/drawing/2014/main" id="{D2530EED-89FC-4A65-8993-10A95CAF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5" y="5988050"/>
            <a:ext cx="45519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2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anose="020B0604020202020204" pitchFamily="34" charset="0"/>
              <a:buChar char="•"/>
              <a:defRPr sz="1000">
                <a:solidFill>
                  <a:srgbClr val="40404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The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most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commonly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reported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three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causes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in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middle-age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(n=38) and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old-age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(n=36)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groups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Visualized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from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 Vestergren &amp; Nilsson 2011 </a:t>
            </a:r>
            <a:r>
              <a:rPr lang="fi-FI" altLang="fi-FI" sz="900" dirty="0" err="1">
                <a:solidFill>
                  <a:schemeClr val="tx1"/>
                </a:solidFill>
                <a:latin typeface="Arial" panose="020B0604020202020204" pitchFamily="34" charset="0"/>
              </a:rPr>
              <a:t>results</a:t>
            </a:r>
            <a:r>
              <a:rPr lang="fi-FI" altLang="fi-FI" sz="9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Kaavio 10">
            <a:extLst>
              <a:ext uri="{FF2B5EF4-FFF2-40B4-BE49-F238E27FC236}">
                <a16:creationId xmlns:a16="http://schemas.microsoft.com/office/drawing/2014/main" id="{733C3845-9B62-497E-8BD4-165C2CB1B0E7}"/>
              </a:ext>
            </a:extLst>
          </p:cNvPr>
          <p:cNvGraphicFramePr/>
          <p:nvPr/>
        </p:nvGraphicFramePr>
        <p:xfrm>
          <a:off x="1905868" y="2761335"/>
          <a:ext cx="3951605" cy="230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2E12B782-23A4-4D25-A71A-9C85A32A39A3}"/>
              </a:ext>
            </a:extLst>
          </p:cNvPr>
          <p:cNvGraphicFramePr/>
          <p:nvPr/>
        </p:nvGraphicFramePr>
        <p:xfrm>
          <a:off x="1418602" y="2093720"/>
          <a:ext cx="4657235" cy="356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CEA00159-904B-4409-91AC-B906349A7C5C}"/>
              </a:ext>
            </a:extLst>
          </p:cNvPr>
          <p:cNvGraphicFramePr/>
          <p:nvPr/>
        </p:nvGraphicFramePr>
        <p:xfrm>
          <a:off x="6075837" y="2093720"/>
          <a:ext cx="5401165" cy="385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27F0C50-B3D7-42A4-AF4D-78B75528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7375" y="6356350"/>
            <a:ext cx="7590215" cy="365125"/>
          </a:xfrm>
        </p:spPr>
        <p:txBody>
          <a:bodyPr/>
          <a:lstStyle/>
          <a:p>
            <a:r>
              <a:rPr lang="fi-FI"/>
              <a:t>©TYÖTERVEYSLAITOS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8B3587-F9A6-4BED-80AD-8E9168FB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DADB-4B02-4113-8252-BEA290A4D1ED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344FE-821A-4A2F-ACFB-C02087FC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300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50" y="136525"/>
            <a:ext cx="10474656" cy="1143165"/>
          </a:xfrm>
        </p:spPr>
        <p:txBody>
          <a:bodyPr/>
          <a:lstStyle/>
          <a:p>
            <a:r>
              <a:rPr lang="fi-FI" dirty="0"/>
              <a:t>Kognitiivisen ylikuormituksen kaksi vaikutusreittiä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32858" y="1410023"/>
          <a:ext cx="9213418" cy="458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3DED-4C4F-4B3E-9655-BE0407B6B959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6B3D-B871-4165-8A92-6E025442FD4D}" type="slidenum">
              <a:rPr lang="fi-FI" smtClean="0"/>
              <a:t>21</a:t>
            </a:fld>
            <a:endParaRPr lang="fi-FI"/>
          </a:p>
        </p:txBody>
      </p:sp>
      <p:sp>
        <p:nvSpPr>
          <p:cNvPr id="3" name="Down Arrow 2"/>
          <p:cNvSpPr/>
          <p:nvPr/>
        </p:nvSpPr>
        <p:spPr>
          <a:xfrm>
            <a:off x="2412633" y="3045240"/>
            <a:ext cx="484632" cy="1269785"/>
          </a:xfrm>
          <a:prstGeom prst="downArrow">
            <a:avLst/>
          </a:prstGeom>
          <a:solidFill>
            <a:srgbClr val="66D0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9046B73-0956-4EA0-A191-64F7F39D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7375" y="6356350"/>
            <a:ext cx="7590215" cy="365125"/>
          </a:xfrm>
        </p:spPr>
        <p:txBody>
          <a:bodyPr/>
          <a:lstStyle/>
          <a:p>
            <a:r>
              <a:rPr lang="fi-FI"/>
              <a:t>©TYÖTERVEYSLAITOS</a:t>
            </a:r>
            <a:endParaRPr lang="fi-FI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11CA56-6805-4C8C-86AA-00435314FDAD}"/>
              </a:ext>
            </a:extLst>
          </p:cNvPr>
          <p:cNvGrpSpPr/>
          <p:nvPr/>
        </p:nvGrpSpPr>
        <p:grpSpPr>
          <a:xfrm>
            <a:off x="1738195" y="4496944"/>
            <a:ext cx="1833508" cy="1269785"/>
            <a:chOff x="4683884" y="2418012"/>
            <a:chExt cx="1342277" cy="93955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6ECB208-04C9-416E-AEC9-6D025FF9F0DB}"/>
                </a:ext>
              </a:extLst>
            </p:cNvPr>
            <p:cNvSpPr/>
            <p:nvPr/>
          </p:nvSpPr>
          <p:spPr>
            <a:xfrm>
              <a:off x="4683884" y="2418012"/>
              <a:ext cx="1342277" cy="939550"/>
            </a:xfrm>
            <a:prstGeom prst="roundRect">
              <a:avLst>
                <a:gd name="adj" fmla="val 1667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E11C885E-A9E8-4E85-A89A-B36D888905EB}"/>
                </a:ext>
              </a:extLst>
            </p:cNvPr>
            <p:cNvSpPr txBox="1"/>
            <p:nvPr/>
          </p:nvSpPr>
          <p:spPr>
            <a:xfrm>
              <a:off x="4729757" y="2463885"/>
              <a:ext cx="1250531" cy="8478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dirty="0">
                  <a:solidFill>
                    <a:schemeClr val="bg1"/>
                  </a:solidFill>
                </a:rPr>
                <a:t>INHIMILLISET VIRHEET JA TAPATURMAT [13,14,15]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204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E798-AF40-4E1B-8EF5-BA928473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B6704-8D7E-4F50-85DD-08D481397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CD4B-97CC-48D8-8041-84A0496AD2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390AAC-2254-4A4C-B994-D710377EDE8C}" type="datetime1">
              <a:rPr lang="fi-FI" smtClean="0"/>
              <a:t>25.5.2020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86498-A01B-4E80-80C5-C1387A75A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B2DBF-0D33-4B57-8397-2225126CCA54}"/>
              </a:ext>
            </a:extLst>
          </p:cNvPr>
          <p:cNvPicPr/>
          <p:nvPr/>
        </p:nvPicPr>
        <p:blipFill rotWithShape="1">
          <a:blip r:embed="rId2"/>
          <a:srcRect l="20385" t="22454" r="8154" b="11873"/>
          <a:stretch/>
        </p:blipFill>
        <p:spPr bwMode="auto">
          <a:xfrm>
            <a:off x="0" y="272143"/>
            <a:ext cx="121920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C6AA7-59A9-426A-9AEA-00467326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651" y="6492208"/>
            <a:ext cx="759017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2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F9A4-87E3-4607-A825-502B46CC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82" y="681037"/>
            <a:ext cx="10283321" cy="774000"/>
          </a:xfrm>
        </p:spPr>
        <p:txBody>
          <a:bodyPr/>
          <a:lstStyle/>
          <a:p>
            <a:r>
              <a:rPr lang="fi-FI" dirty="0"/>
              <a:t>Visio – Aivoystävällinen työelämä edellyttää kolmen näkökulman huomiointia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ADCDA9-716B-4620-801D-9D569C59B8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2129C38-887A-445B-8AB8-04D22CE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7375" y="6356350"/>
            <a:ext cx="7590215" cy="365125"/>
          </a:xfrm>
        </p:spPr>
        <p:txBody>
          <a:bodyPr/>
          <a:lstStyle/>
          <a:p>
            <a:r>
              <a:rPr lang="fi-FI" dirty="0"/>
              <a:t>©TYÖTERVEYSLAITOS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BAB7E-E443-4346-8706-7E1742C059C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7596D-E00D-49D8-8097-2D4C5E8D3093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FBC6A-0E0F-4603-841E-67D338DB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3C9A-4737-45FB-9BD1-224DC3619BBE}" type="datetime1">
              <a:rPr lang="fi-FI" smtClean="0"/>
              <a:t>25.5.2020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BA99C8-CAA9-480E-ADCF-2D6A0ECF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96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77BEE-5AD6-4967-9B85-C833212CC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80777"/>
            <a:ext cx="10297904" cy="413816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/>
              <a:t>[1] </a:t>
            </a:r>
            <a:r>
              <a:rPr lang="en-GB" sz="1600" dirty="0" err="1"/>
              <a:t>Pyöriä</a:t>
            </a:r>
            <a:r>
              <a:rPr lang="en-GB" sz="1600" dirty="0"/>
              <a:t> P. The concept of knowledge work revisited. Journal of Knowledge Management. 2005;9(3):116-27.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[2] </a:t>
            </a:r>
            <a:r>
              <a:rPr lang="en-GB" sz="1600" dirty="0" err="1"/>
              <a:t>Sørensen</a:t>
            </a:r>
            <a:r>
              <a:rPr lang="en-GB" sz="1600" dirty="0"/>
              <a:t> OH, Holman D. A participative intervention to improve employee well-being in knowledge work jobs: A mixed-methods evaluation study. Work &amp; Stress. 2014;28(1):67-86.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[3] </a:t>
            </a:r>
            <a:r>
              <a:rPr lang="en-GB" sz="1600" dirty="0" err="1"/>
              <a:t>Couffe</a:t>
            </a:r>
            <a:r>
              <a:rPr lang="en-GB" sz="1600" dirty="0"/>
              <a:t> C, Michael GA. Failures due to interruptions or distractions: a review and a new framework. American Journal of Psychology. 2017;130(2):163-81.</a:t>
            </a: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[4] </a:t>
            </a:r>
            <a:r>
              <a:rPr lang="en-GB" sz="1600" dirty="0" err="1"/>
              <a:t>Jahncke</a:t>
            </a:r>
            <a:r>
              <a:rPr lang="en-GB" sz="1600" dirty="0"/>
              <a:t> H, Hygge S, </a:t>
            </a:r>
            <a:r>
              <a:rPr lang="en-GB" sz="1600" dirty="0" err="1"/>
              <a:t>Halin</a:t>
            </a:r>
            <a:r>
              <a:rPr lang="en-GB" sz="1600" dirty="0"/>
              <a:t> N, Green AM, </a:t>
            </a:r>
            <a:r>
              <a:rPr lang="en-GB" sz="1600" dirty="0" err="1"/>
              <a:t>Dimberg</a:t>
            </a:r>
            <a:r>
              <a:rPr lang="en-GB" sz="1600" dirty="0"/>
              <a:t> K. Open-plan office noise: Cognitive performance and restoration. Journal of Environmental Psychology. 2011;31(4):373-82.</a:t>
            </a: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/>
              <a:t>[5] </a:t>
            </a:r>
            <a:r>
              <a:rPr lang="en-GB" sz="1600" dirty="0"/>
              <a:t>La Torre G, Esposito A, </a:t>
            </a:r>
            <a:r>
              <a:rPr lang="en-GB" sz="1600" dirty="0" err="1"/>
              <a:t>Sciarra</a:t>
            </a:r>
            <a:r>
              <a:rPr lang="en-GB" sz="1600" dirty="0"/>
              <a:t> I, Chiappetta M. Definition, symptoms and risk of techno-stress: a systematic review. International Archives of Occupational and Environmental Health. 2018:1-23.</a:t>
            </a: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[6] Woods D, Dekker S. Anticipating the effects of technological change: a new era of dynamics for human factors. Theoretical Issues in Ergonomics Science. 2000;1(3):272-82.</a:t>
            </a: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[7] Douglas HE, </a:t>
            </a:r>
            <a:r>
              <a:rPr lang="en-GB" sz="1600" dirty="0" err="1"/>
              <a:t>Raban</a:t>
            </a:r>
            <a:r>
              <a:rPr lang="en-GB" sz="1600" dirty="0"/>
              <a:t> MZ, Walter SR, Westbrook JI. Improving our understanding of multi-tasking in healthcare: drawing together the cognitive psychology and healthcare literature. Applied ergonomics. 2017;59:45-55.</a:t>
            </a: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/>
              <a:t>[8] Suomen virallinen tilasto (SVT): Työolot [verkkojulkaisu].</a:t>
            </a:r>
            <a:br>
              <a:rPr lang="fi-FI" sz="1600" dirty="0"/>
            </a:br>
            <a:r>
              <a:rPr lang="fi-FI" sz="1600" dirty="0"/>
              <a:t>ISSN=2342-2874. 2018. Helsinki: Tilastokeskus [viitattu: 13.5.2020]</a:t>
            </a:r>
            <a:endParaRPr lang="en-GB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[9] </a:t>
            </a:r>
            <a:r>
              <a:rPr lang="fi-FI" sz="1600" dirty="0"/>
              <a:t>Kauppinen T, Mattila-Holappa P, Perkiö-Mäkelä M, </a:t>
            </a:r>
            <a:r>
              <a:rPr lang="fi-FI" sz="1600" dirty="0" err="1"/>
              <a:t>Saalo</a:t>
            </a:r>
            <a:r>
              <a:rPr lang="fi-FI" sz="1600" dirty="0"/>
              <a:t> A, Toikkanen J, Tuomivaara S, Uuksulainen S, </a:t>
            </a:r>
            <a:r>
              <a:rPr lang="fi-FI" sz="1600" dirty="0" err="1"/>
              <a:t>Viluksela</a:t>
            </a:r>
            <a:r>
              <a:rPr lang="fi-FI" sz="1600" dirty="0"/>
              <a:t> M, Virtanen S. (toim.) Työ ja terveys Suomessa 2012. Työterveyslaitos 2013.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i-FI" sz="1600" dirty="0"/>
          </a:p>
          <a:p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175C5-9E5F-4D69-9B87-E01BB3BA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716664"/>
            <a:ext cx="10297904" cy="774000"/>
          </a:xfrm>
        </p:spPr>
        <p:txBody>
          <a:bodyPr/>
          <a:lstStyle/>
          <a:p>
            <a:r>
              <a:rPr lang="fi-FI" dirty="0"/>
              <a:t>Lähteet (tietotyö ja kognitiivinen ergonomia)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D12D-FE32-434A-B193-F5B685DD04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350DFC-76F0-4BE5-B886-C8498F686491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A203C-5044-4E8D-841F-B00EEE29B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A3DB6-9E1D-4FB6-9762-0C5C363DB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432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882D6-BA9C-4C76-90F8-8CD1ADEC7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59916"/>
            <a:ext cx="10297904" cy="413816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i-FI" sz="1600" dirty="0"/>
              <a:t>[10] Paajanen T &amp; Hublin C. Työikäisten muisti – muistioireiden kartoittaminen työterveyshuollossa. Työterveyslaitos. Suomen Yliopistopaino Oy – Juvenes </a:t>
            </a:r>
            <a:r>
              <a:rPr lang="fi-FI" sz="1600" dirty="0" err="1"/>
              <a:t>Print</a:t>
            </a:r>
            <a:r>
              <a:rPr lang="fi-FI" sz="1600" dirty="0"/>
              <a:t> 2018.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[11] </a:t>
            </a:r>
            <a:r>
              <a:rPr lang="en-US" sz="1600" dirty="0" err="1"/>
              <a:t>Vestergren</a:t>
            </a:r>
            <a:r>
              <a:rPr lang="en-US" sz="1600" dirty="0"/>
              <a:t>, P. and Nilsson, L.‐G. (2011), Perceived causes of everyday memory problems in a population‐based sample aged 39–99. Appl. Cognit. Psychol., 25: 641-646. doi:</a:t>
            </a:r>
            <a:r>
              <a:rPr lang="en-US" sz="1600" dirty="0">
                <a:hlinkClick r:id="rId2"/>
              </a:rPr>
              <a:t>10.1002/acp.1734</a:t>
            </a: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[12] </a:t>
            </a:r>
            <a:r>
              <a:rPr lang="en-US" sz="1600" dirty="0" err="1"/>
              <a:t>Elfering</a:t>
            </a:r>
            <a:r>
              <a:rPr lang="en-US" sz="1600" dirty="0"/>
              <a:t> A, </a:t>
            </a:r>
            <a:r>
              <a:rPr lang="en-US" sz="1600" dirty="0" err="1"/>
              <a:t>Grebner</a:t>
            </a:r>
            <a:r>
              <a:rPr lang="en-US" sz="1600" dirty="0"/>
              <a:t> S, </a:t>
            </a:r>
            <a:r>
              <a:rPr lang="en-US" sz="1600" dirty="0" err="1"/>
              <a:t>Dudan</a:t>
            </a:r>
            <a:r>
              <a:rPr lang="en-US" sz="1600" dirty="0"/>
              <a:t> A. Job characteristics in nursing and cognitive failure at work. Safety and Health at Work. 2011;2(2):194-200.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[13] Pereira D, Müller P, </a:t>
            </a:r>
            <a:r>
              <a:rPr lang="en-US" sz="1600" dirty="0" err="1"/>
              <a:t>Elfering</a:t>
            </a:r>
            <a:r>
              <a:rPr lang="en-US" sz="1600" dirty="0"/>
              <a:t> A. Workflow interruptions, social stressors from supervisor (s) and attention failure in surgery personnel. Industrial Health. 2015;53(5):427-33.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[14] </a:t>
            </a:r>
            <a:r>
              <a:rPr lang="en-US" sz="1600" dirty="0" err="1"/>
              <a:t>Elfering</a:t>
            </a:r>
            <a:r>
              <a:rPr lang="en-US" sz="1600" dirty="0"/>
              <a:t> A, </a:t>
            </a:r>
            <a:r>
              <a:rPr lang="en-US" sz="1600" dirty="0" err="1"/>
              <a:t>Grebner</a:t>
            </a:r>
            <a:r>
              <a:rPr lang="en-US" sz="1600" dirty="0"/>
              <a:t> S, </a:t>
            </a:r>
            <a:r>
              <a:rPr lang="en-US" sz="1600" dirty="0" err="1"/>
              <a:t>Ebener</a:t>
            </a:r>
            <a:r>
              <a:rPr lang="en-US" sz="1600" dirty="0"/>
              <a:t> C. Workflow interruptions, cognitive failure and near-accidents in health care. Psychology, Health &amp; Medicine. 2015;20(2):139-47.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dirty="0"/>
              <a:t>[15]Väänänen A, Koskinen A, Joensuu M, Kivimäki M, Vahtera J,  Kouvonen A &amp; Jäppinen P. </a:t>
            </a:r>
            <a:r>
              <a:rPr lang="fi-FI" sz="1600" dirty="0" err="1"/>
              <a:t>Lack</a:t>
            </a:r>
            <a:r>
              <a:rPr lang="fi-FI" sz="1600" dirty="0"/>
              <a:t> of </a:t>
            </a:r>
            <a:r>
              <a:rPr lang="fi-FI" sz="1600" dirty="0" err="1"/>
              <a:t>predictability</a:t>
            </a:r>
            <a:r>
              <a:rPr lang="fi-FI" sz="1600" dirty="0"/>
              <a:t> at </a:t>
            </a:r>
            <a:r>
              <a:rPr lang="fi-FI" sz="1600" dirty="0" err="1"/>
              <a:t>work</a:t>
            </a:r>
            <a:r>
              <a:rPr lang="fi-FI" sz="1600" dirty="0"/>
              <a:t> and </a:t>
            </a:r>
            <a:r>
              <a:rPr lang="fi-FI" sz="1600" dirty="0" err="1"/>
              <a:t>risk</a:t>
            </a:r>
            <a:r>
              <a:rPr lang="fi-FI" sz="1600" dirty="0"/>
              <a:t> of </a:t>
            </a:r>
            <a:r>
              <a:rPr lang="fi-FI" sz="1600" dirty="0" err="1"/>
              <a:t>acute</a:t>
            </a:r>
            <a:r>
              <a:rPr lang="fi-FI" sz="1600" dirty="0"/>
              <a:t> </a:t>
            </a:r>
            <a:r>
              <a:rPr lang="fi-FI" sz="1600" dirty="0" err="1"/>
              <a:t>myocardial</a:t>
            </a:r>
            <a:r>
              <a:rPr lang="fi-FI" sz="1600" dirty="0"/>
              <a:t> </a:t>
            </a:r>
            <a:r>
              <a:rPr lang="fi-FI" sz="1600" dirty="0" err="1"/>
              <a:t>infarction</a:t>
            </a:r>
            <a:r>
              <a:rPr lang="fi-FI" sz="1600" dirty="0"/>
              <a:t>: An 18-year </a:t>
            </a:r>
            <a:r>
              <a:rPr lang="fi-FI" sz="1600" dirty="0" err="1"/>
              <a:t>prospective</a:t>
            </a:r>
            <a:r>
              <a:rPr lang="fi-FI" sz="1600" dirty="0"/>
              <a:t> </a:t>
            </a:r>
            <a:r>
              <a:rPr lang="fi-FI" sz="1600" dirty="0" err="1"/>
              <a:t>study</a:t>
            </a:r>
            <a:r>
              <a:rPr lang="fi-FI" sz="1600" dirty="0"/>
              <a:t> of </a:t>
            </a:r>
            <a:r>
              <a:rPr lang="fi-FI" sz="1600" dirty="0" err="1"/>
              <a:t>industrial</a:t>
            </a:r>
            <a:r>
              <a:rPr lang="fi-FI" sz="1600" dirty="0"/>
              <a:t> </a:t>
            </a:r>
            <a:r>
              <a:rPr lang="fi-FI" sz="1600" dirty="0" err="1"/>
              <a:t>employees</a:t>
            </a:r>
            <a:r>
              <a:rPr lang="fi-FI" sz="1600" dirty="0"/>
              <a:t>. American Journal of Public Health. 2008;98,2264-2271. 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dirty="0"/>
              <a:t>[16] </a:t>
            </a:r>
            <a:r>
              <a:rPr lang="fi-FI" sz="1600" dirty="0" err="1"/>
              <a:t>Karasek</a:t>
            </a:r>
            <a:r>
              <a:rPr lang="fi-FI" sz="1600" dirty="0"/>
              <a:t>, R. </a:t>
            </a:r>
            <a:r>
              <a:rPr lang="fi-FI" sz="1600" dirty="0" err="1"/>
              <a:t>Lower</a:t>
            </a:r>
            <a:r>
              <a:rPr lang="fi-FI" sz="1600" dirty="0"/>
              <a:t> </a:t>
            </a:r>
            <a:r>
              <a:rPr lang="fi-FI" sz="1600" dirty="0" err="1"/>
              <a:t>health</a:t>
            </a:r>
            <a:r>
              <a:rPr lang="fi-FI" sz="1600" dirty="0"/>
              <a:t> </a:t>
            </a:r>
            <a:r>
              <a:rPr lang="fi-FI" sz="1600" dirty="0" err="1"/>
              <a:t>risk</a:t>
            </a:r>
            <a:r>
              <a:rPr lang="fi-FI" sz="1600" dirty="0"/>
              <a:t> </a:t>
            </a:r>
            <a:r>
              <a:rPr lang="fi-FI" sz="1600" dirty="0" err="1"/>
              <a:t>with</a:t>
            </a:r>
            <a:r>
              <a:rPr lang="fi-FI" sz="1600" dirty="0"/>
              <a:t> </a:t>
            </a:r>
            <a:r>
              <a:rPr lang="fi-FI" sz="1600" dirty="0" err="1"/>
              <a:t>increased</a:t>
            </a:r>
            <a:r>
              <a:rPr lang="fi-FI" sz="1600" dirty="0"/>
              <a:t> </a:t>
            </a:r>
            <a:r>
              <a:rPr lang="fi-FI" sz="1600" dirty="0" err="1"/>
              <a:t>job</a:t>
            </a:r>
            <a:r>
              <a:rPr lang="fi-FI" sz="1600" dirty="0"/>
              <a:t> </a:t>
            </a:r>
            <a:r>
              <a:rPr lang="fi-FI" sz="1600" dirty="0" err="1"/>
              <a:t>control</a:t>
            </a:r>
            <a:r>
              <a:rPr lang="fi-FI" sz="1600" dirty="0"/>
              <a:t> </a:t>
            </a:r>
            <a:r>
              <a:rPr lang="fi-FI" sz="1600" dirty="0" err="1"/>
              <a:t>among</a:t>
            </a:r>
            <a:r>
              <a:rPr lang="fi-FI" sz="1600" dirty="0"/>
              <a:t> white </a:t>
            </a:r>
            <a:r>
              <a:rPr lang="fi-FI" sz="1600" dirty="0" err="1"/>
              <a:t>collar</a:t>
            </a:r>
            <a:r>
              <a:rPr lang="fi-FI" sz="1600" dirty="0"/>
              <a:t> </a:t>
            </a:r>
            <a:r>
              <a:rPr lang="fi-FI" sz="1600" dirty="0" err="1"/>
              <a:t>workers</a:t>
            </a:r>
            <a:r>
              <a:rPr lang="fi-FI" sz="1600" dirty="0"/>
              <a:t>. J. </a:t>
            </a:r>
            <a:r>
              <a:rPr lang="fi-FI" sz="1600" dirty="0" err="1"/>
              <a:t>Organiz</a:t>
            </a:r>
            <a:r>
              <a:rPr lang="fi-FI" sz="1600" dirty="0"/>
              <a:t>. </a:t>
            </a:r>
            <a:r>
              <a:rPr lang="fi-FI" sz="1600" dirty="0" err="1"/>
              <a:t>Behav</a:t>
            </a:r>
            <a:r>
              <a:rPr lang="fi-FI" sz="1600" dirty="0"/>
              <a:t>. 1990;11:171-185. doi:10.1002/job.4030110302 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dirty="0"/>
              <a:t>[17] </a:t>
            </a:r>
            <a:r>
              <a:rPr lang="fi-FI" sz="1600" dirty="0" err="1"/>
              <a:t>Misra</a:t>
            </a:r>
            <a:r>
              <a:rPr lang="fi-FI" sz="1600" dirty="0"/>
              <a:t> S &amp; </a:t>
            </a:r>
            <a:r>
              <a:rPr lang="fi-FI" sz="1600" dirty="0" err="1"/>
              <a:t>Stokols</a:t>
            </a:r>
            <a:r>
              <a:rPr lang="fi-FI" sz="1600" dirty="0"/>
              <a:t> D. </a:t>
            </a:r>
            <a:r>
              <a:rPr lang="fi-FI" sz="1600" dirty="0" err="1"/>
              <a:t>Psychological</a:t>
            </a:r>
            <a:r>
              <a:rPr lang="fi-FI" sz="1600" dirty="0"/>
              <a:t> and </a:t>
            </a:r>
            <a:r>
              <a:rPr lang="fi-FI" sz="1600" dirty="0" err="1"/>
              <a:t>health</a:t>
            </a:r>
            <a:r>
              <a:rPr lang="fi-FI" sz="1600" dirty="0"/>
              <a:t> </a:t>
            </a:r>
            <a:r>
              <a:rPr lang="fi-FI" sz="1600" dirty="0" err="1"/>
              <a:t>outcomes</a:t>
            </a:r>
            <a:r>
              <a:rPr lang="fi-FI" sz="1600" dirty="0"/>
              <a:t> of </a:t>
            </a:r>
            <a:r>
              <a:rPr lang="fi-FI" sz="1600" dirty="0" err="1"/>
              <a:t>perceived</a:t>
            </a:r>
            <a:r>
              <a:rPr lang="fi-FI" sz="1600" dirty="0"/>
              <a:t> </a:t>
            </a:r>
            <a:r>
              <a:rPr lang="fi-FI" sz="1600" dirty="0" err="1"/>
              <a:t>information</a:t>
            </a:r>
            <a:r>
              <a:rPr lang="fi-FI" sz="1600" dirty="0"/>
              <a:t> </a:t>
            </a:r>
            <a:r>
              <a:rPr lang="fi-FI" sz="1600" dirty="0" err="1"/>
              <a:t>overload</a:t>
            </a:r>
            <a:r>
              <a:rPr lang="fi-FI" sz="1600" dirty="0"/>
              <a:t>. Environment and </a:t>
            </a:r>
            <a:r>
              <a:rPr lang="fi-FI" sz="1600" dirty="0" err="1"/>
              <a:t>Behavior</a:t>
            </a:r>
            <a:r>
              <a:rPr lang="fi-FI" sz="1600" dirty="0"/>
              <a:t>. 2012;44(6):737–759. </a:t>
            </a:r>
            <a:r>
              <a:rPr lang="fi-FI" sz="1600" dirty="0">
                <a:hlinkClick r:id="rId3"/>
              </a:rPr>
              <a:t>https://doi.org/10.1177/0013916511404408</a:t>
            </a:r>
            <a:endParaRPr lang="fi-FI" sz="1600" dirty="0"/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dirty="0"/>
              <a:t>[18] Kivimäki M &amp; </a:t>
            </a:r>
            <a:r>
              <a:rPr lang="fi-FI" sz="1600" dirty="0" err="1"/>
              <a:t>Kawachi</a:t>
            </a:r>
            <a:r>
              <a:rPr lang="fi-FI" sz="1600" dirty="0"/>
              <a:t> I. </a:t>
            </a:r>
            <a:r>
              <a:rPr lang="fi-FI" sz="1600" dirty="0" err="1"/>
              <a:t>Work</a:t>
            </a:r>
            <a:r>
              <a:rPr lang="fi-FI" sz="1600" dirty="0"/>
              <a:t> </a:t>
            </a:r>
            <a:r>
              <a:rPr lang="fi-FI" sz="1600" dirty="0" err="1"/>
              <a:t>stress</a:t>
            </a:r>
            <a:r>
              <a:rPr lang="fi-FI" sz="1600" dirty="0"/>
              <a:t> as a </a:t>
            </a:r>
            <a:r>
              <a:rPr lang="fi-FI" sz="1600" dirty="0" err="1"/>
              <a:t>risk</a:t>
            </a:r>
            <a:r>
              <a:rPr lang="fi-FI" sz="1600" dirty="0"/>
              <a:t> </a:t>
            </a:r>
            <a:r>
              <a:rPr lang="fi-FI" sz="1600" dirty="0" err="1"/>
              <a:t>factor</a:t>
            </a:r>
            <a:r>
              <a:rPr lang="fi-FI" sz="1600" dirty="0"/>
              <a:t> for </a:t>
            </a:r>
            <a:r>
              <a:rPr lang="fi-FI" sz="1600" dirty="0" err="1"/>
              <a:t>cardiovascular</a:t>
            </a:r>
            <a:r>
              <a:rPr lang="fi-FI" sz="1600" dirty="0"/>
              <a:t> </a:t>
            </a:r>
            <a:r>
              <a:rPr lang="fi-FI" sz="1600" dirty="0" err="1"/>
              <a:t>disease</a:t>
            </a:r>
            <a:r>
              <a:rPr lang="fi-FI" sz="1600" dirty="0"/>
              <a:t>. </a:t>
            </a:r>
            <a:r>
              <a:rPr lang="fi-FI" sz="1600" dirty="0" err="1"/>
              <a:t>Curr</a:t>
            </a:r>
            <a:r>
              <a:rPr lang="fi-FI" sz="1600" dirty="0"/>
              <a:t> </a:t>
            </a:r>
            <a:r>
              <a:rPr lang="fi-FI" sz="1600" dirty="0" err="1"/>
              <a:t>Cardiol</a:t>
            </a:r>
            <a:r>
              <a:rPr lang="fi-FI" sz="1600" dirty="0"/>
              <a:t> </a:t>
            </a:r>
            <a:r>
              <a:rPr lang="fi-FI" sz="1600" dirty="0" err="1"/>
              <a:t>Rep</a:t>
            </a:r>
            <a:r>
              <a:rPr lang="fi-FI" sz="1600" dirty="0"/>
              <a:t>. 2015;17(9):630. </a:t>
            </a:r>
            <a:r>
              <a:rPr lang="fi-FI" sz="1600" dirty="0" err="1"/>
              <a:t>doi</a:t>
            </a:r>
            <a:r>
              <a:rPr lang="fi-FI" sz="1600" dirty="0"/>
              <a:t>: 10.1007/s11886-015-0630-8</a:t>
            </a:r>
          </a:p>
          <a:p>
            <a:pPr marL="0" indent="0" fontAlgn="base">
              <a:spcAft>
                <a:spcPts val="0"/>
              </a:spcAft>
              <a:buNone/>
            </a:pPr>
            <a:r>
              <a:rPr lang="fi-FI" sz="1600" dirty="0"/>
              <a:t>[19] Madsen IEH et al. ‎ Job </a:t>
            </a:r>
            <a:r>
              <a:rPr lang="fi-FI" sz="1600" dirty="0" err="1"/>
              <a:t>strain</a:t>
            </a:r>
            <a:r>
              <a:rPr lang="fi-FI" sz="1600" dirty="0"/>
              <a:t> as a </a:t>
            </a:r>
            <a:r>
              <a:rPr lang="fi-FI" sz="1600" dirty="0" err="1"/>
              <a:t>risk</a:t>
            </a:r>
            <a:r>
              <a:rPr lang="fi-FI" sz="1600" dirty="0"/>
              <a:t> </a:t>
            </a:r>
            <a:r>
              <a:rPr lang="fi-FI" sz="1600" dirty="0" err="1"/>
              <a:t>factor</a:t>
            </a:r>
            <a:r>
              <a:rPr lang="fi-FI" sz="1600" dirty="0"/>
              <a:t> for </a:t>
            </a:r>
            <a:r>
              <a:rPr lang="fi-FI" sz="1600" dirty="0" err="1"/>
              <a:t>clinical</a:t>
            </a:r>
            <a:r>
              <a:rPr lang="fi-FI" sz="1600" dirty="0"/>
              <a:t> depression. </a:t>
            </a:r>
            <a:r>
              <a:rPr lang="fi-FI" sz="1600" dirty="0" err="1"/>
              <a:t>Psychol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. 2017;47(8):1342-1356. </a:t>
            </a:r>
            <a:r>
              <a:rPr lang="fi-FI" sz="1600" dirty="0" err="1"/>
              <a:t>doi</a:t>
            </a:r>
            <a:r>
              <a:rPr lang="fi-FI" sz="1600" dirty="0"/>
              <a:t>: 10.1017/S003329171600355X </a:t>
            </a:r>
          </a:p>
          <a:p>
            <a:pPr fontAlgn="base">
              <a:spcAft>
                <a:spcPts val="0"/>
              </a:spcAft>
            </a:pPr>
            <a:endParaRPr lang="fi-FI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66BAE-AB24-4029-8BFD-0843BDB3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849"/>
            <a:ext cx="10297904" cy="774000"/>
          </a:xfrm>
        </p:spPr>
        <p:txBody>
          <a:bodyPr/>
          <a:lstStyle/>
          <a:p>
            <a:r>
              <a:rPr lang="fi-FI" dirty="0"/>
              <a:t>Lähteet (tietotyö ja kognitiivinen ergonomia)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65E5A-89FC-4662-AF03-4D04592230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7ED4DB-BEAF-491F-8733-59A607EB147F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05D7D-F3FD-4F12-8DE6-E922E335B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7F5B-B54F-43B0-B101-415B3C1AA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986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D82D5-BF02-4874-A6BB-5B763283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43" y="2399071"/>
            <a:ext cx="7532914" cy="3557846"/>
          </a:xfrm>
        </p:spPr>
        <p:txBody>
          <a:bodyPr/>
          <a:lstStyle/>
          <a:p>
            <a:r>
              <a:rPr lang="en-US" dirty="0" err="1"/>
              <a:t>Työväestön</a:t>
            </a:r>
            <a:r>
              <a:rPr lang="en-US" dirty="0"/>
              <a:t> </a:t>
            </a:r>
            <a:r>
              <a:rPr lang="en-US" dirty="0" err="1"/>
              <a:t>ikääntymisen</a:t>
            </a:r>
            <a:r>
              <a:rPr lang="en-US" dirty="0"/>
              <a:t> </a:t>
            </a: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yleiseen</a:t>
            </a:r>
            <a:r>
              <a:rPr lang="en-US" dirty="0"/>
              <a:t> </a:t>
            </a:r>
            <a:r>
              <a:rPr lang="en-US" dirty="0" err="1"/>
              <a:t>terveydentilaan</a:t>
            </a:r>
            <a:r>
              <a:rPr lang="en-US" dirty="0"/>
              <a:t> ja </a:t>
            </a:r>
            <a:r>
              <a:rPr lang="en-US" dirty="0" err="1"/>
              <a:t>työkykyyn</a:t>
            </a:r>
            <a:br>
              <a:rPr lang="en-US" dirty="0"/>
            </a:b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82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0E66B-C411-433B-A006-00592D19CC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4F5ACD-F83E-4397-845B-1AEFDDECE8A0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6CBD9-05E1-437B-B98F-9C90A8878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9DA23-6479-468A-9854-886336203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27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B8950-9F97-43FE-AC37-916C14732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5" y="257453"/>
            <a:ext cx="10777492" cy="59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93A32-035B-412B-8873-32DAEF7AA2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1AB8F9-FB78-4064-94B3-A7352ED659F1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106CBE-B920-4ACF-B190-FC55998B0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802A3-169E-4E78-893A-3A841AED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28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44BB7-5E8A-4227-B731-6F56F7AD9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400"/>
            <a:ext cx="11049000" cy="59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22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F89A4-C060-4A2C-97EF-858C09FF9A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F35B54-A90B-4FEA-AC73-0DAF5D3F27B8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3C740-2FDC-473A-B4EE-40C2C48D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CC643-76B9-4F8A-BD55-FC64D238D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29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43198-6BB1-4CD8-A441-5945C4FF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43" y="254921"/>
            <a:ext cx="10786368" cy="59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91" y="106034"/>
            <a:ext cx="8719097" cy="977955"/>
          </a:xfrm>
        </p:spPr>
        <p:txBody>
          <a:bodyPr/>
          <a:lstStyle/>
          <a:p>
            <a:r>
              <a:rPr lang="fi-FI" dirty="0">
                <a:solidFill>
                  <a:srgbClr val="003C78"/>
                </a:solidFill>
              </a:rPr>
              <a:t>Käsitteet</a:t>
            </a:r>
            <a:r>
              <a:rPr lang="fi-FI" sz="4000" dirty="0">
                <a:solidFill>
                  <a:srgbClr val="003C78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0107" y="1216018"/>
            <a:ext cx="3203638" cy="632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774032" y="2401947"/>
            <a:ext cx="3557812" cy="139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6301273" y="2346276"/>
            <a:ext cx="3125756" cy="1388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4627418" y="4419600"/>
            <a:ext cx="3100159" cy="1822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7992236" y="4419601"/>
            <a:ext cx="2738721" cy="18224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4455311" y="1330190"/>
            <a:ext cx="3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Työhön liittyvät sairaudet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9233" y="2470221"/>
            <a:ext cx="346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Sairaudet, joiden syntyyn työllä ei ole osuutta, mutta</a:t>
            </a:r>
          </a:p>
          <a:p>
            <a:pPr marL="285750" indent="-285750">
              <a:buFontTx/>
              <a:buChar char="-"/>
            </a:pPr>
            <a:r>
              <a:rPr lang="fi-FI" dirty="0"/>
              <a:t>tauti voi rajoittaa työkykyä</a:t>
            </a:r>
          </a:p>
          <a:p>
            <a:pPr marL="285750" indent="-285750">
              <a:buFontTx/>
              <a:buChar char="-"/>
            </a:pPr>
            <a:r>
              <a:rPr lang="fi-FI" dirty="0"/>
              <a:t>työ voi pahentaa oireita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6732" y="2417293"/>
            <a:ext cx="3164469" cy="9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Sairaudet, joiden syntyyn työllä on osuutta </a:t>
            </a:r>
          </a:p>
          <a:p>
            <a:r>
              <a:rPr lang="fi-FI" dirty="0"/>
              <a:t>= työperäiset sairaudet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1947" y="4419601"/>
            <a:ext cx="3085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Ammattitaudit</a:t>
            </a:r>
          </a:p>
          <a:p>
            <a:pPr marL="285750" indent="-285750">
              <a:buFontTx/>
              <a:buChar char="-"/>
            </a:pPr>
            <a:r>
              <a:rPr lang="fi-FI" dirty="0"/>
              <a:t>työ on pääasiallinen syy</a:t>
            </a:r>
          </a:p>
          <a:p>
            <a:pPr marL="285750" indent="-285750">
              <a:buFontTx/>
              <a:buChar char="-"/>
            </a:pPr>
            <a:r>
              <a:rPr lang="fi-FI" dirty="0"/>
              <a:t>syysosuus &gt; 50 %</a:t>
            </a:r>
          </a:p>
          <a:p>
            <a:pPr marL="285750" indent="-285750">
              <a:buFontTx/>
              <a:buChar char="-"/>
            </a:pPr>
            <a:r>
              <a:rPr lang="fi-FI" dirty="0"/>
              <a:t>laki, oikeuskäytäntö</a:t>
            </a:r>
          </a:p>
          <a:p>
            <a:pPr marL="285750" indent="-285750">
              <a:buFontTx/>
              <a:buChar char="-"/>
            </a:pPr>
            <a:r>
              <a:rPr lang="fi-FI" dirty="0"/>
              <a:t>yhteiskunnallinen sopimus</a:t>
            </a:r>
          </a:p>
          <a:p>
            <a:pPr marL="285750" indent="-285750">
              <a:buFontTx/>
              <a:buChar char="-"/>
            </a:pP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8058588" y="4419601"/>
            <a:ext cx="2738721" cy="148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Osittain työperäiset sairaudet</a:t>
            </a:r>
          </a:p>
          <a:p>
            <a:r>
              <a:rPr lang="fi-FI" dirty="0"/>
              <a:t>- työ on taudin osasyy (riskitekijä)</a:t>
            </a:r>
          </a:p>
          <a:p>
            <a:r>
              <a:rPr lang="fi-FI" dirty="0"/>
              <a:t>- syyosuus &lt; 50 %</a:t>
            </a:r>
          </a:p>
        </p:txBody>
      </p:sp>
      <p:cxnSp>
        <p:nvCxnSpPr>
          <p:cNvPr id="18" name="Straight Arrow Connector 17"/>
          <p:cNvCxnSpPr>
            <a:cxnSpLocks/>
            <a:stCxn id="6" idx="2"/>
            <a:endCxn id="7" idx="0"/>
          </p:cNvCxnSpPr>
          <p:nvPr/>
        </p:nvCxnSpPr>
        <p:spPr>
          <a:xfrm flipH="1">
            <a:off x="3552938" y="1848678"/>
            <a:ext cx="2298988" cy="553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" idx="2"/>
            <a:endCxn id="8" idx="0"/>
          </p:cNvCxnSpPr>
          <p:nvPr/>
        </p:nvCxnSpPr>
        <p:spPr>
          <a:xfrm>
            <a:off x="5851927" y="1848679"/>
            <a:ext cx="2012225" cy="49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8" idx="2"/>
            <a:endCxn id="14" idx="0"/>
          </p:cNvCxnSpPr>
          <p:nvPr/>
        </p:nvCxnSpPr>
        <p:spPr>
          <a:xfrm flipH="1">
            <a:off x="6254873" y="3734304"/>
            <a:ext cx="1609278" cy="685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8" idx="2"/>
            <a:endCxn id="15" idx="0"/>
          </p:cNvCxnSpPr>
          <p:nvPr/>
        </p:nvCxnSpPr>
        <p:spPr>
          <a:xfrm>
            <a:off x="7864151" y="3734305"/>
            <a:ext cx="1563798" cy="685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CCA-06A0-402F-B1CB-33C00A822B86}" type="datetime1">
              <a:rPr lang="fi-FI" smtClean="0"/>
              <a:t>25.5.2020</a:t>
            </a:fld>
            <a:endParaRPr lang="fi-FI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2971-7CBC-4FFF-82C0-A44DD66D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</p:spTree>
    <p:extLst>
      <p:ext uri="{BB962C8B-B14F-4D97-AF65-F5344CB8AC3E}">
        <p14:creationId xmlns:p14="http://schemas.microsoft.com/office/powerpoint/2010/main" val="3396522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FA104-274D-47D7-8566-11D959E114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D83159-E024-4AE7-B947-5B6273D3CC3B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970A5-45CD-47A4-9387-3992F85E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ACBC5-3CF1-4F63-8706-C8E1D6433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EFC53-EA4C-4A69-862F-C9CB866D4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" y="0"/>
            <a:ext cx="11730360" cy="62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3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8E987-6E0D-4CD3-9BAA-649573D0C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8D918C-B518-406A-B287-3989B5C53E47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B6D97-FD51-4044-8856-EB4600CEB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68102-01F4-415A-9C7B-D76FE461B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31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92296-0D0D-44CA-ACD7-6724E107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3" y="136525"/>
            <a:ext cx="11212497" cy="62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1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72A4-DEE5-4BA0-AF07-6305451B38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29044B-A2B5-4976-A35D-CBC759FD26C6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95AFA-420E-4C37-8564-A37807CC6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7B75F-B1E0-4F13-9CEC-F4CD71B72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32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FF71D-19BD-48FF-A506-9C8144354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221942"/>
            <a:ext cx="11034944" cy="61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7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AA20-C6D3-46AB-A241-139380EADF52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©TYÖTERVEYSLAITOS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33</a:t>
            </a:fld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61947" y="1416536"/>
            <a:ext cx="1086823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Ikääntyminen</a:t>
            </a:r>
            <a:r>
              <a:rPr lang="en-US" sz="2000" dirty="0"/>
              <a:t> on </a:t>
            </a:r>
            <a:r>
              <a:rPr lang="en-US" sz="2000" dirty="0" err="1"/>
              <a:t>yhteydessä</a:t>
            </a:r>
            <a:r>
              <a:rPr lang="en-US" sz="2000" dirty="0"/>
              <a:t> </a:t>
            </a:r>
            <a:r>
              <a:rPr lang="en-US" sz="2000" dirty="0" err="1"/>
              <a:t>siirtymiseen</a:t>
            </a:r>
            <a:r>
              <a:rPr lang="en-US" sz="2000" dirty="0"/>
              <a:t> pois </a:t>
            </a:r>
            <a:r>
              <a:rPr lang="en-US" sz="2000" dirty="0" err="1"/>
              <a:t>yötyöstä</a:t>
            </a:r>
            <a:r>
              <a:rPr lang="en-US" sz="2000" dirty="0"/>
              <a:t>, </a:t>
            </a:r>
            <a:r>
              <a:rPr lang="en-US" sz="2000" dirty="0" err="1"/>
              <a:t>vähäisempiin</a:t>
            </a:r>
            <a:r>
              <a:rPr lang="en-US" sz="2000" dirty="0"/>
              <a:t> </a:t>
            </a:r>
            <a:r>
              <a:rPr lang="en-US" sz="2000" dirty="0" err="1"/>
              <a:t>yövuoroihin</a:t>
            </a:r>
            <a:r>
              <a:rPr lang="en-US" sz="2000" dirty="0"/>
              <a:t> ja </a:t>
            </a:r>
            <a:r>
              <a:rPr lang="en-US" sz="2000" dirty="0" err="1"/>
              <a:t>lyhyempään</a:t>
            </a:r>
            <a:r>
              <a:rPr lang="en-US" sz="2000" dirty="0"/>
              <a:t> </a:t>
            </a:r>
            <a:r>
              <a:rPr lang="en-US" sz="2000" dirty="0" err="1"/>
              <a:t>työviikkoon</a:t>
            </a:r>
            <a:r>
              <a:rPr lang="en-US" sz="2000" dirty="0"/>
              <a:t> </a:t>
            </a:r>
            <a:r>
              <a:rPr lang="en-US" sz="2000" dirty="0" err="1"/>
              <a:t>sosiaali</a:t>
            </a:r>
            <a:r>
              <a:rPr lang="en-US" sz="2000" dirty="0"/>
              <a:t>- ja </a:t>
            </a:r>
            <a:r>
              <a:rPr lang="en-US" sz="2000" dirty="0" err="1"/>
              <a:t>terveydenhuollon</a:t>
            </a:r>
            <a:r>
              <a:rPr lang="en-US" sz="2000" dirty="0"/>
              <a:t> </a:t>
            </a:r>
            <a:r>
              <a:rPr lang="en-US" sz="2000" dirty="0" err="1"/>
              <a:t>alalla</a:t>
            </a:r>
            <a:endParaRPr lang="en-US" sz="20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Ikääntyvät</a:t>
            </a:r>
            <a:r>
              <a:rPr lang="en-US" sz="2000" dirty="0"/>
              <a:t> </a:t>
            </a:r>
            <a:r>
              <a:rPr lang="en-US" sz="2000" dirty="0" err="1"/>
              <a:t>työntekijät</a:t>
            </a:r>
            <a:r>
              <a:rPr lang="en-US" sz="2000" dirty="0"/>
              <a:t> (≥ 50 </a:t>
            </a:r>
            <a:r>
              <a:rPr lang="en-US" sz="2000" dirty="0" err="1"/>
              <a:t>vuotta</a:t>
            </a:r>
            <a:r>
              <a:rPr lang="en-US" sz="2000" dirty="0"/>
              <a:t>) </a:t>
            </a:r>
            <a:r>
              <a:rPr lang="en-US" sz="2000" dirty="0" err="1"/>
              <a:t>kokivat</a:t>
            </a:r>
            <a:r>
              <a:rPr lang="en-US" sz="2000" dirty="0"/>
              <a:t> </a:t>
            </a:r>
            <a:r>
              <a:rPr lang="en-US" sz="2000" dirty="0" err="1"/>
              <a:t>herkemmin</a:t>
            </a:r>
            <a:r>
              <a:rPr lang="en-US" sz="2000" dirty="0"/>
              <a:t> </a:t>
            </a:r>
            <a:r>
              <a:rPr lang="en-US" sz="2000" dirty="0" err="1"/>
              <a:t>väsymystä</a:t>
            </a:r>
            <a:r>
              <a:rPr lang="en-US" sz="2000" dirty="0"/>
              <a:t> </a:t>
            </a:r>
            <a:r>
              <a:rPr lang="en-US" sz="2000" dirty="0" err="1"/>
              <a:t>vapaapäivinä</a:t>
            </a:r>
            <a:r>
              <a:rPr lang="en-US" sz="2000" dirty="0"/>
              <a:t>, </a:t>
            </a:r>
            <a:r>
              <a:rPr lang="en-US" sz="2000" dirty="0" err="1"/>
              <a:t>mikäli</a:t>
            </a:r>
            <a:r>
              <a:rPr lang="en-US" sz="2000" dirty="0"/>
              <a:t> </a:t>
            </a:r>
            <a:r>
              <a:rPr lang="en-US" sz="2000" dirty="0" err="1"/>
              <a:t>työvuorojen</a:t>
            </a:r>
            <a:r>
              <a:rPr lang="en-US" sz="2000" dirty="0"/>
              <a:t> </a:t>
            </a:r>
            <a:r>
              <a:rPr lang="en-US" sz="2000" dirty="0" err="1"/>
              <a:t>väli</a:t>
            </a:r>
            <a:r>
              <a:rPr lang="en-US" sz="2000" dirty="0"/>
              <a:t> </a:t>
            </a:r>
            <a:r>
              <a:rPr lang="en-US" sz="2000" dirty="0" err="1"/>
              <a:t>oli</a:t>
            </a:r>
            <a:r>
              <a:rPr lang="en-US" sz="2000" dirty="0"/>
              <a:t> </a:t>
            </a:r>
            <a:r>
              <a:rPr lang="en-US" sz="2000" dirty="0" err="1"/>
              <a:t>lyhyt</a:t>
            </a:r>
            <a:r>
              <a:rPr lang="en-US" sz="2000" dirty="0"/>
              <a:t> (&lt;11 </a:t>
            </a:r>
            <a:r>
              <a:rPr lang="en-US" sz="2000" dirty="0" err="1"/>
              <a:t>tuntia</a:t>
            </a:r>
            <a:r>
              <a:rPr lang="en-US" sz="2000" dirty="0"/>
              <a:t>), </a:t>
            </a:r>
            <a:r>
              <a:rPr lang="en-US" sz="2000" dirty="0" err="1"/>
              <a:t>samoin</a:t>
            </a:r>
            <a:r>
              <a:rPr lang="en-US" sz="2000" dirty="0"/>
              <a:t> he </a:t>
            </a:r>
            <a:r>
              <a:rPr lang="en-US" sz="2000" dirty="0" err="1"/>
              <a:t>tarvitsivat</a:t>
            </a:r>
            <a:r>
              <a:rPr lang="en-US" sz="2000" dirty="0"/>
              <a:t> </a:t>
            </a:r>
            <a:r>
              <a:rPr lang="en-US" sz="2000" dirty="0" err="1"/>
              <a:t>herkemmin</a:t>
            </a:r>
            <a:r>
              <a:rPr lang="en-US" sz="2000" dirty="0"/>
              <a:t> </a:t>
            </a:r>
            <a:r>
              <a:rPr lang="en-US" sz="2000" dirty="0" err="1"/>
              <a:t>pitkiä</a:t>
            </a:r>
            <a:r>
              <a:rPr lang="en-US" sz="2000" dirty="0"/>
              <a:t> </a:t>
            </a:r>
            <a:r>
              <a:rPr lang="en-US" sz="2000" dirty="0" err="1"/>
              <a:t>unia</a:t>
            </a:r>
            <a:r>
              <a:rPr lang="en-US" sz="2000" dirty="0"/>
              <a:t> </a:t>
            </a:r>
            <a:r>
              <a:rPr lang="en-US" sz="2000" dirty="0" err="1"/>
              <a:t>yövuoron</a:t>
            </a:r>
            <a:r>
              <a:rPr lang="en-US" sz="2000" dirty="0"/>
              <a:t> </a:t>
            </a:r>
            <a:r>
              <a:rPr lang="en-US" sz="2000" dirty="0" err="1"/>
              <a:t>jälkeen</a:t>
            </a:r>
            <a:r>
              <a:rPr lang="en-US" sz="2000" dirty="0"/>
              <a:t> – </a:t>
            </a:r>
            <a:r>
              <a:rPr lang="en-US" sz="2000" dirty="0" err="1"/>
              <a:t>mahdollisesti</a:t>
            </a:r>
            <a:r>
              <a:rPr lang="en-US" sz="2000" dirty="0"/>
              <a:t> </a:t>
            </a:r>
            <a:r>
              <a:rPr lang="en-US" sz="2000" dirty="0" err="1"/>
              <a:t>liittyen</a:t>
            </a:r>
            <a:r>
              <a:rPr lang="en-US" sz="2000" dirty="0"/>
              <a:t> </a:t>
            </a:r>
            <a:r>
              <a:rPr lang="en-US" sz="2000" dirty="0" err="1"/>
              <a:t>lisääntymiseen</a:t>
            </a:r>
            <a:r>
              <a:rPr lang="en-US" sz="2000" dirty="0"/>
              <a:t> </a:t>
            </a:r>
            <a:r>
              <a:rPr lang="en-US" sz="2000" dirty="0" err="1"/>
              <a:t>palautumistarpeeseen</a:t>
            </a:r>
            <a:r>
              <a:rPr lang="en-US" sz="2000" dirty="0"/>
              <a:t> </a:t>
            </a:r>
            <a:r>
              <a:rPr lang="en-US" sz="2000" dirty="0" err="1"/>
              <a:t>vapaapäivien</a:t>
            </a:r>
            <a:r>
              <a:rPr lang="en-US" sz="2000" dirty="0"/>
              <a:t> </a:t>
            </a:r>
            <a:r>
              <a:rPr lang="en-US" sz="2000" dirty="0" err="1"/>
              <a:t>aikana</a:t>
            </a:r>
            <a:endParaRPr lang="en-US" sz="20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Erityisesti</a:t>
            </a:r>
            <a:r>
              <a:rPr lang="en-GB" sz="2000" dirty="0"/>
              <a:t> ≥ 50-vuotiailla </a:t>
            </a:r>
            <a:r>
              <a:rPr lang="en-GB" sz="2000" dirty="0" err="1"/>
              <a:t>työntekijöillä</a:t>
            </a:r>
            <a:r>
              <a:rPr lang="en-GB" sz="2000" dirty="0"/>
              <a:t> </a:t>
            </a:r>
            <a:r>
              <a:rPr lang="en-GB" sz="2000" dirty="0" err="1"/>
              <a:t>siirtyminen</a:t>
            </a:r>
            <a:r>
              <a:rPr lang="en-GB" sz="2000" dirty="0"/>
              <a:t> </a:t>
            </a:r>
            <a:r>
              <a:rPr lang="en-GB" sz="2000" dirty="0" err="1"/>
              <a:t>päivätyöhön</a:t>
            </a:r>
            <a:r>
              <a:rPr lang="en-GB" sz="2000" dirty="0"/>
              <a:t> </a:t>
            </a:r>
            <a:r>
              <a:rPr lang="en-GB" sz="2000" dirty="0" err="1"/>
              <a:t>vähensi</a:t>
            </a:r>
            <a:r>
              <a:rPr lang="en-GB" sz="2000" dirty="0"/>
              <a:t> </a:t>
            </a:r>
            <a:r>
              <a:rPr lang="en-GB" sz="2000" dirty="0" err="1"/>
              <a:t>väsymystä</a:t>
            </a:r>
            <a:r>
              <a:rPr lang="en-GB" sz="2000" dirty="0"/>
              <a:t> </a:t>
            </a:r>
            <a:r>
              <a:rPr lang="en-GB" sz="2000" dirty="0" err="1"/>
              <a:t>vapaapäivien</a:t>
            </a:r>
            <a:r>
              <a:rPr lang="en-GB" sz="2000" dirty="0"/>
              <a:t> </a:t>
            </a:r>
            <a:r>
              <a:rPr lang="en-GB" sz="2000" dirty="0" err="1"/>
              <a:t>aikana</a:t>
            </a:r>
            <a:r>
              <a:rPr lang="en-GB" sz="2000" dirty="0"/>
              <a:t>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400" dirty="0"/>
              <a:t>Härmä M, Karhula K, </a:t>
            </a:r>
            <a:r>
              <a:rPr lang="en-US" sz="1400" dirty="0" err="1"/>
              <a:t>Ropponen</a:t>
            </a:r>
            <a:r>
              <a:rPr lang="en-US" sz="1400" dirty="0"/>
              <a:t> A </a:t>
            </a:r>
            <a:r>
              <a:rPr lang="en-US" sz="1400" dirty="0" err="1"/>
              <a:t>ym</a:t>
            </a:r>
            <a:r>
              <a:rPr lang="en-US" sz="1400" dirty="0"/>
              <a:t>. Association of changes in work shifts and shift intensity with change in fatigue and disturbed sleep: a within-subject study Scand J Work Environ Health 2018;44(4):394-402. doi:10.5271/sjweh.3730 </a:t>
            </a:r>
            <a:endParaRPr lang="en-GB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61947" y="497024"/>
            <a:ext cx="9362708" cy="805210"/>
          </a:xfrm>
        </p:spPr>
        <p:txBody>
          <a:bodyPr/>
          <a:lstStyle/>
          <a:p>
            <a:r>
              <a:rPr lang="en-US" sz="3000" dirty="0" err="1"/>
              <a:t>Ikääntyminen</a:t>
            </a:r>
            <a:r>
              <a:rPr lang="en-US" sz="3000" dirty="0"/>
              <a:t> ja </a:t>
            </a:r>
            <a:r>
              <a:rPr lang="en-US" sz="3000" dirty="0" err="1"/>
              <a:t>vuorotyö</a:t>
            </a: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981891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5C54-0727-4E14-82D6-E6EDC93D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Epäsäännölliset työajat lisäävät sydänsairauksien riskitekijöitä ja sairauspoissaolojen riskiä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4A8C5-7A39-4288-9443-52F1197204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epäsäännöllinen vuorotyö on yhteydessä sydän- ja verisuonitautien riskitekijöihin kuten verenpainetautiin, veren korkeaan kolesterolipitoisuuteen ja tyypin 2 diabetekseen [1]</a:t>
            </a:r>
          </a:p>
          <a:p>
            <a:r>
              <a:rPr lang="fi-FI" dirty="0"/>
              <a:t>erityisesti yli 40 ja 48 tunnin työviikot, pitkät yövuoroputket ja lyhyet työvuorovälit lisäsivät riskiä 1–3 päivän sairauspoissaoloihin [2]</a:t>
            </a:r>
          </a:p>
          <a:p>
            <a:r>
              <a:rPr lang="fi-FI" dirty="0"/>
              <a:t>toistuvat alle 11 tunnin työvuorovälit lisäävät lyhyiden sairauspoissaolojen lisäksi väsymystä, työn ja muun elämän yhteensovittamisen ongelmia ja tapaturmia [2]</a:t>
            </a:r>
          </a:p>
          <a:p>
            <a:endParaRPr lang="fi-FI" sz="1400" dirty="0"/>
          </a:p>
          <a:p>
            <a:pPr marL="0" indent="0">
              <a:buNone/>
            </a:pPr>
            <a:r>
              <a:rPr lang="fi-FI" sz="1400" dirty="0"/>
              <a:t>1 </a:t>
            </a:r>
            <a:r>
              <a:rPr lang="fi-FI" sz="1400" dirty="0" err="1"/>
              <a:t>Tucker</a:t>
            </a:r>
            <a:r>
              <a:rPr lang="fi-FI" sz="1400" dirty="0"/>
              <a:t> P, Härmä M, Ojajärvi A ym. </a:t>
            </a:r>
            <a:r>
              <a:rPr lang="fi-FI" sz="1400" dirty="0" err="1"/>
              <a:t>Associations</a:t>
            </a:r>
            <a:r>
              <a:rPr lang="fi-FI" sz="1400" dirty="0"/>
              <a:t> </a:t>
            </a:r>
            <a:r>
              <a:rPr lang="fi-FI" sz="1400" dirty="0" err="1"/>
              <a:t>Between</a:t>
            </a:r>
            <a:r>
              <a:rPr lang="fi-FI" sz="1400" dirty="0"/>
              <a:t> Shift </a:t>
            </a:r>
            <a:r>
              <a:rPr lang="fi-FI" sz="1400" dirty="0" err="1"/>
              <a:t>Work</a:t>
            </a:r>
            <a:r>
              <a:rPr lang="fi-FI" sz="1400" dirty="0"/>
              <a:t> and </a:t>
            </a:r>
            <a:r>
              <a:rPr lang="fi-FI" sz="1400" dirty="0" err="1"/>
              <a:t>Use</a:t>
            </a:r>
            <a:r>
              <a:rPr lang="fi-FI" sz="1400" dirty="0"/>
              <a:t> of </a:t>
            </a:r>
            <a:r>
              <a:rPr lang="fi-FI" sz="1400" dirty="0" err="1"/>
              <a:t>Prescribed</a:t>
            </a:r>
            <a:r>
              <a:rPr lang="fi-FI" sz="1400" dirty="0"/>
              <a:t> </a:t>
            </a:r>
            <a:r>
              <a:rPr lang="fi-FI" sz="1400" dirty="0" err="1"/>
              <a:t>Medications</a:t>
            </a:r>
            <a:r>
              <a:rPr lang="fi-FI" sz="1400" dirty="0"/>
              <a:t> for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Treatment</a:t>
            </a:r>
            <a:r>
              <a:rPr lang="fi-FI" sz="1400" dirty="0"/>
              <a:t> of Hypertension, Diabetes, and </a:t>
            </a:r>
            <a:r>
              <a:rPr lang="fi-FI" sz="1400" dirty="0" err="1"/>
              <a:t>Dyslipidemia</a:t>
            </a:r>
            <a:r>
              <a:rPr lang="fi-FI" sz="1400" dirty="0"/>
              <a:t>: A </a:t>
            </a:r>
            <a:r>
              <a:rPr lang="fi-FI" sz="1400" dirty="0" err="1"/>
              <a:t>Prospective</a:t>
            </a:r>
            <a:r>
              <a:rPr lang="fi-FI" sz="1400" dirty="0"/>
              <a:t> </a:t>
            </a:r>
            <a:r>
              <a:rPr lang="fi-FI" sz="1400" dirty="0" err="1"/>
              <a:t>Cohort</a:t>
            </a:r>
            <a:r>
              <a:rPr lang="fi-FI" sz="1400" dirty="0"/>
              <a:t> </a:t>
            </a:r>
            <a:r>
              <a:rPr lang="fi-FI" sz="1400" dirty="0" err="1"/>
              <a:t>Study</a:t>
            </a:r>
            <a:r>
              <a:rPr lang="fi-FI" sz="1400" dirty="0"/>
              <a:t> DOI: 10.5271/sjweh.3813 </a:t>
            </a:r>
          </a:p>
          <a:p>
            <a:pPr marL="0" indent="0">
              <a:buNone/>
            </a:pPr>
            <a:r>
              <a:rPr lang="fi-FI" sz="1400" dirty="0"/>
              <a:t>2 Ropponen A, Koskinen A, Puttonen S ym. </a:t>
            </a:r>
            <a:r>
              <a:rPr lang="fi-FI" sz="1400" dirty="0" err="1"/>
              <a:t>Exposure</a:t>
            </a:r>
            <a:r>
              <a:rPr lang="fi-FI" sz="1400" dirty="0"/>
              <a:t> to </a:t>
            </a:r>
            <a:r>
              <a:rPr lang="fi-FI" sz="1400" dirty="0" err="1"/>
              <a:t>Working-Hour</a:t>
            </a:r>
            <a:r>
              <a:rPr lang="fi-FI" sz="1400" dirty="0"/>
              <a:t> </a:t>
            </a:r>
            <a:r>
              <a:rPr lang="fi-FI" sz="1400" dirty="0" err="1"/>
              <a:t>Characteristics</a:t>
            </a:r>
            <a:r>
              <a:rPr lang="fi-FI" sz="1400" dirty="0"/>
              <a:t> and Short </a:t>
            </a:r>
            <a:r>
              <a:rPr lang="fi-FI" sz="1400" dirty="0" err="1"/>
              <a:t>Sickness</a:t>
            </a:r>
            <a:r>
              <a:rPr lang="fi-FI" sz="1400" dirty="0"/>
              <a:t> </a:t>
            </a:r>
            <a:r>
              <a:rPr lang="fi-FI" sz="1400" dirty="0" err="1"/>
              <a:t>Absence</a:t>
            </a:r>
            <a:r>
              <a:rPr lang="fi-FI" sz="1400" dirty="0"/>
              <a:t> in </a:t>
            </a:r>
            <a:r>
              <a:rPr lang="fi-FI" sz="1400" dirty="0" err="1"/>
              <a:t>Hospital</a:t>
            </a:r>
            <a:r>
              <a:rPr lang="fi-FI" sz="1400" dirty="0"/>
              <a:t> </a:t>
            </a:r>
            <a:r>
              <a:rPr lang="fi-FI" sz="1400" dirty="0" err="1"/>
              <a:t>Workers</a:t>
            </a:r>
            <a:r>
              <a:rPr lang="fi-FI" sz="1400" dirty="0"/>
              <a:t>: A Case-</a:t>
            </a:r>
            <a:r>
              <a:rPr lang="fi-FI" sz="1400" dirty="0" err="1"/>
              <a:t>Crossover</a:t>
            </a:r>
            <a:r>
              <a:rPr lang="fi-FI" sz="1400" dirty="0"/>
              <a:t> </a:t>
            </a:r>
            <a:r>
              <a:rPr lang="fi-FI" sz="1400" dirty="0" err="1"/>
              <a:t>Study</a:t>
            </a:r>
            <a:r>
              <a:rPr lang="fi-FI" sz="1400" dirty="0"/>
              <a:t> Using </a:t>
            </a:r>
            <a:r>
              <a:rPr lang="fi-FI" sz="1400" dirty="0" err="1"/>
              <a:t>Objective</a:t>
            </a:r>
            <a:r>
              <a:rPr lang="fi-FI" sz="1400" dirty="0"/>
              <a:t> Data. DOI: 10.1016/j.ijnurstu.2018.11.002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7ED2F-8290-424F-877F-C638F39C02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37E1BA-1BB4-4D8C-BB48-E2B82F15FB39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24E0A-6F4F-443A-8EF3-CE1849BFF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39C9-AAEF-4CF3-BE97-E3F894373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610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EC61-CF4C-4ADE-A07A-E2641E5F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Yötyö</a:t>
            </a:r>
            <a:r>
              <a:rPr lang="en-US" dirty="0"/>
              <a:t> ja </a:t>
            </a:r>
            <a:r>
              <a:rPr lang="en-US" dirty="0" err="1"/>
              <a:t>syöpäriski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7277D-EF68-414D-B872-C7C34F66B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2112884"/>
            <a:ext cx="10297904" cy="4016453"/>
          </a:xfrm>
        </p:spPr>
        <p:txBody>
          <a:bodyPr/>
          <a:lstStyle/>
          <a:p>
            <a:r>
              <a:rPr lang="fi-FI" dirty="0"/>
              <a:t>IARC on luokitellut yötyön luokkaan 2A ”todennäköisesti syöpää aiheuttava”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Tutkimusnäyttöä on yhteydestä rinta-, </a:t>
            </a:r>
            <a:r>
              <a:rPr lang="fi-FI" dirty="0" err="1"/>
              <a:t>eturauhas</a:t>
            </a:r>
            <a:r>
              <a:rPr lang="fi-FI" dirty="0"/>
              <a:t>- ja paksunsuolensyövän osalta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sz="1400" dirty="0"/>
              <a:t>Carcinogenicity of Night Shift Work. IARC Monographs Vol 124 group. Lancet Oncol. 2019 Aug;20(8):1058-1059. </a:t>
            </a:r>
            <a:r>
              <a:rPr lang="en-US" sz="1400" dirty="0" err="1"/>
              <a:t>doi</a:t>
            </a:r>
            <a:r>
              <a:rPr lang="en-US" sz="1400" dirty="0"/>
              <a:t>: 10.1016/S1470-2045(19)30455-3. </a:t>
            </a:r>
            <a:r>
              <a:rPr lang="en-US" sz="1400" dirty="0" err="1"/>
              <a:t>Epub</a:t>
            </a:r>
            <a:r>
              <a:rPr lang="en-US" sz="1400" dirty="0"/>
              <a:t> 2019 Jul 4. DOI: 10.1016/S1470-2045(19)30455-3.</a:t>
            </a:r>
            <a:endParaRPr lang="fi-FI" sz="1400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AC058-45D5-4E45-A8CE-6D66306732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6E92F8-C054-4A91-834C-02CE36A8AAFB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29B88-2B85-426B-9BCF-40204E151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C616-55E9-403C-9799-67CC58A5D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601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D7F8-2152-4DB1-86A7-EAEC8368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4562"/>
            <a:ext cx="10297904" cy="600153"/>
          </a:xfrm>
        </p:spPr>
        <p:txBody>
          <a:bodyPr/>
          <a:lstStyle/>
          <a:p>
            <a:r>
              <a:rPr lang="en-US" dirty="0" err="1"/>
              <a:t>Yhteenveto</a:t>
            </a:r>
            <a:r>
              <a:rPr lang="en-US"/>
              <a:t> 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60C66-ADE2-45C9-9282-E208A16810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1.1.2016 </a:t>
            </a:r>
            <a:r>
              <a:rPr lang="en-US" dirty="0" err="1"/>
              <a:t>voimaan</a:t>
            </a:r>
            <a:r>
              <a:rPr lang="en-US" dirty="0"/>
              <a:t> </a:t>
            </a:r>
            <a:r>
              <a:rPr lang="en-US" dirty="0" err="1"/>
              <a:t>tulleessa</a:t>
            </a:r>
            <a:r>
              <a:rPr lang="en-US" dirty="0"/>
              <a:t> </a:t>
            </a:r>
            <a:r>
              <a:rPr lang="en-US" dirty="0" err="1"/>
              <a:t>työtapaturma</a:t>
            </a:r>
            <a:r>
              <a:rPr lang="en-US" dirty="0"/>
              <a:t>- ja </a:t>
            </a:r>
            <a:r>
              <a:rPr lang="en-US" dirty="0" err="1"/>
              <a:t>ammattitautilaissa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mainita</a:t>
            </a:r>
            <a:r>
              <a:rPr lang="en-US" dirty="0"/>
              <a:t> </a:t>
            </a:r>
            <a:r>
              <a:rPr lang="en-US" dirty="0" err="1"/>
              <a:t>fyysisiä</a:t>
            </a:r>
            <a:r>
              <a:rPr lang="en-US" dirty="0"/>
              <a:t> tai </a:t>
            </a:r>
            <a:r>
              <a:rPr lang="en-US" dirty="0" err="1"/>
              <a:t>psyykkisiä</a:t>
            </a:r>
            <a:r>
              <a:rPr lang="en-US" dirty="0"/>
              <a:t> </a:t>
            </a:r>
            <a:r>
              <a:rPr lang="en-US" dirty="0" err="1"/>
              <a:t>kuormitustekijöitä</a:t>
            </a:r>
            <a:r>
              <a:rPr lang="en-US" dirty="0"/>
              <a:t> </a:t>
            </a:r>
            <a:r>
              <a:rPr lang="en-US" dirty="0" err="1"/>
              <a:t>ammattitaudin</a:t>
            </a:r>
            <a:r>
              <a:rPr lang="en-US" dirty="0"/>
              <a:t> </a:t>
            </a:r>
            <a:r>
              <a:rPr lang="en-US" dirty="0" err="1"/>
              <a:t>aiheuttajina</a:t>
            </a:r>
            <a:r>
              <a:rPr lang="en-US" dirty="0"/>
              <a:t> (</a:t>
            </a:r>
            <a:r>
              <a:rPr lang="en-US" dirty="0" err="1"/>
              <a:t>aiemman</a:t>
            </a:r>
            <a:r>
              <a:rPr lang="en-US" dirty="0"/>
              <a:t> </a:t>
            </a:r>
            <a:r>
              <a:rPr lang="en-US" dirty="0" err="1"/>
              <a:t>lainsäädännön</a:t>
            </a:r>
            <a:r>
              <a:rPr lang="en-US" dirty="0"/>
              <a:t> </a:t>
            </a:r>
            <a:r>
              <a:rPr lang="en-US" dirty="0" err="1"/>
              <a:t>tapaan</a:t>
            </a:r>
            <a:r>
              <a:rPr lang="en-US" dirty="0"/>
              <a:t>)</a:t>
            </a:r>
          </a:p>
          <a:p>
            <a:r>
              <a:rPr lang="en-US" dirty="0" err="1"/>
              <a:t>monet</a:t>
            </a:r>
            <a:r>
              <a:rPr lang="en-US" dirty="0"/>
              <a:t> </a:t>
            </a:r>
            <a:r>
              <a:rPr lang="en-US" dirty="0" err="1"/>
              <a:t>sairaudet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monitekijäisiä</a:t>
            </a:r>
            <a:r>
              <a:rPr lang="en-US" dirty="0"/>
              <a:t>, </a:t>
            </a:r>
            <a:r>
              <a:rPr lang="en-US" dirty="0" err="1"/>
              <a:t>joten</a:t>
            </a:r>
            <a:r>
              <a:rPr lang="en-US" dirty="0"/>
              <a:t> </a:t>
            </a:r>
            <a:r>
              <a:rPr lang="en-US" dirty="0" err="1"/>
              <a:t>erotusdiagnostiikka</a:t>
            </a:r>
            <a:r>
              <a:rPr lang="en-US" dirty="0"/>
              <a:t> on </a:t>
            </a:r>
            <a:r>
              <a:rPr lang="en-US" dirty="0" err="1"/>
              <a:t>haasteellista</a:t>
            </a:r>
            <a:endParaRPr lang="en-US" dirty="0"/>
          </a:p>
          <a:p>
            <a:r>
              <a:rPr lang="en-US" dirty="0"/>
              <a:t>työperäisten </a:t>
            </a:r>
            <a:r>
              <a:rPr lang="en-US" dirty="0" err="1"/>
              <a:t>altisteiden</a:t>
            </a:r>
            <a:r>
              <a:rPr lang="en-US" dirty="0"/>
              <a:t> ja </a:t>
            </a:r>
            <a:r>
              <a:rPr lang="en-US" dirty="0" err="1"/>
              <a:t>kuormitustekijöiden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sairauksien</a:t>
            </a:r>
            <a:r>
              <a:rPr lang="en-US" dirty="0"/>
              <a:t> </a:t>
            </a:r>
            <a:r>
              <a:rPr lang="en-US" dirty="0" err="1"/>
              <a:t>välinen</a:t>
            </a:r>
            <a:r>
              <a:rPr lang="en-US" dirty="0"/>
              <a:t> </a:t>
            </a:r>
            <a:r>
              <a:rPr lang="en-US" dirty="0" err="1"/>
              <a:t>tutkimusnäyttö</a:t>
            </a:r>
            <a:r>
              <a:rPr lang="en-US" dirty="0"/>
              <a:t> </a:t>
            </a:r>
            <a:r>
              <a:rPr lang="en-US" dirty="0" err="1"/>
              <a:t>täydentyy</a:t>
            </a:r>
            <a:r>
              <a:rPr lang="en-US" dirty="0"/>
              <a:t> </a:t>
            </a:r>
            <a:r>
              <a:rPr lang="en-US" dirty="0" err="1"/>
              <a:t>jatkuvasti</a:t>
            </a:r>
            <a:endParaRPr lang="en-US" dirty="0"/>
          </a:p>
          <a:p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syntyä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uusia</a:t>
            </a:r>
            <a:r>
              <a:rPr lang="en-US" dirty="0"/>
              <a:t>, </a:t>
            </a:r>
            <a:r>
              <a:rPr lang="en-US" dirty="0" err="1"/>
              <a:t>ennakoimattomia</a:t>
            </a:r>
            <a:r>
              <a:rPr lang="en-US" dirty="0"/>
              <a:t> </a:t>
            </a:r>
            <a:r>
              <a:rPr lang="en-US" dirty="0" err="1"/>
              <a:t>terveysriskejä</a:t>
            </a:r>
            <a:r>
              <a:rPr lang="en-US" dirty="0"/>
              <a:t>, </a:t>
            </a:r>
            <a:r>
              <a:rPr lang="en-US" dirty="0" err="1"/>
              <a:t>joilla</a:t>
            </a:r>
            <a:r>
              <a:rPr lang="en-US" dirty="0"/>
              <a:t> </a:t>
            </a:r>
            <a:r>
              <a:rPr lang="en-US" dirty="0" err="1"/>
              <a:t>laaja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työelämään</a:t>
            </a:r>
            <a:r>
              <a:rPr lang="en-US" dirty="0"/>
              <a:t> ja </a:t>
            </a:r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terveysvaikutuksiin</a:t>
            </a:r>
            <a:r>
              <a:rPr lang="en-US" dirty="0"/>
              <a:t>, 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koronaviruspandemia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Tulisiko</a:t>
            </a:r>
            <a:r>
              <a:rPr lang="en-US" dirty="0"/>
              <a:t> </a:t>
            </a:r>
            <a:r>
              <a:rPr lang="en-US" dirty="0" err="1"/>
              <a:t>jatkossa</a:t>
            </a:r>
            <a:r>
              <a:rPr lang="en-US" dirty="0"/>
              <a:t> </a:t>
            </a:r>
            <a:r>
              <a:rPr lang="en-US" dirty="0" err="1"/>
              <a:t>ammattitautimääritelmää</a:t>
            </a:r>
            <a:r>
              <a:rPr lang="en-US" dirty="0"/>
              <a:t> </a:t>
            </a:r>
            <a:r>
              <a:rPr lang="en-US" dirty="0" err="1"/>
              <a:t>laajentaa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72CF-19AD-4501-ABE5-0395B4132F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674B67E-7D75-41AA-8A9B-22EAE34AEA00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CB67-F775-48FB-ABC4-0C5E868BD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A03AF-72D4-4AF3-BDAA-DFFEADCC4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086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B682-564D-4681-86A7-47B4B76D9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KIITOS!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90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4" y="444499"/>
            <a:ext cx="9020094" cy="1260000"/>
          </a:xfrm>
        </p:spPr>
        <p:txBody>
          <a:bodyPr/>
          <a:lstStyle/>
          <a:p>
            <a:r>
              <a:rPr lang="fi-FI" dirty="0">
                <a:solidFill>
                  <a:srgbClr val="003C78"/>
                </a:solidFill>
              </a:rPr>
              <a:t>Ammattitaudin määritelmä </a:t>
            </a:r>
            <a:br>
              <a:rPr lang="fi-FI" dirty="0">
                <a:solidFill>
                  <a:srgbClr val="003C78"/>
                </a:solidFill>
              </a:rPr>
            </a:br>
            <a:r>
              <a:rPr lang="fi-FI" dirty="0">
                <a:solidFill>
                  <a:srgbClr val="003C78"/>
                </a:solidFill>
              </a:rPr>
              <a:t>(TyTAL 26 §)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4" y="2050473"/>
            <a:ext cx="9851397" cy="4363028"/>
          </a:xfrm>
        </p:spPr>
        <p:txBody>
          <a:bodyPr/>
          <a:lstStyle/>
          <a:p>
            <a:r>
              <a:rPr lang="fi-FI" sz="2000" dirty="0">
                <a:latin typeface="+mn-lt"/>
              </a:rPr>
              <a:t>sairaus, joka on todennäköisesti pääasiallisesti aiheutunut työntekijälle </a:t>
            </a:r>
            <a:r>
              <a:rPr lang="fi-FI" sz="2000" b="1" dirty="0">
                <a:latin typeface="+mn-lt"/>
              </a:rPr>
              <a:t>altistumisesta fysikaaliselle, kemialliselle tai biologiselle tekijälle</a:t>
            </a:r>
          </a:p>
          <a:p>
            <a:endParaRPr lang="fi-FI" sz="2000" b="1" dirty="0">
              <a:latin typeface="+mn-lt"/>
            </a:endParaRPr>
          </a:p>
          <a:p>
            <a:r>
              <a:rPr lang="fi-FI" sz="2000" dirty="0" err="1">
                <a:latin typeface="+mn-lt"/>
              </a:rPr>
              <a:t>Tytalissa</a:t>
            </a:r>
            <a:r>
              <a:rPr lang="fi-FI" sz="2000" dirty="0">
                <a:latin typeface="+mn-lt"/>
              </a:rPr>
              <a:t> mainittu erikseen: sormien, ranteen ja kyynärvarren jännetulehdus ja olkaluun sivunastan tulehdus (toistotyö) (28 §) sekä rannekanavaoireyhtymä (toistotyö ja ranteen taipuneet asennot yhdistyneenä puristusliikkeeseen) (29 §)</a:t>
            </a:r>
          </a:p>
          <a:p>
            <a:endParaRPr lang="fi-FI" sz="2000" dirty="0">
              <a:latin typeface="+mn-lt"/>
            </a:endParaRPr>
          </a:p>
          <a:p>
            <a:r>
              <a:rPr lang="fi-FI" sz="2000" dirty="0">
                <a:latin typeface="+mn-lt"/>
              </a:rPr>
              <a:t>syy-yhteyden osoittaminen, riittävä erotusdiagnostiikka</a:t>
            </a:r>
          </a:p>
          <a:p>
            <a:endParaRPr lang="fi-FI" sz="2000" b="1" dirty="0">
              <a:latin typeface="+mn-lt"/>
            </a:endParaRPr>
          </a:p>
          <a:p>
            <a:r>
              <a:rPr lang="fi-FI" sz="2000" dirty="0">
                <a:latin typeface="+mn-lt"/>
              </a:rPr>
              <a:t>ajantasainen ammattitautilainsäädäntö ei sisällä fyysisiin ja psyykkisiin kuormitustekijöihin liittyviä sairauksia tai esim. vuorotyön aiheuttamia terveysvaikutuksia </a:t>
            </a:r>
          </a:p>
          <a:p>
            <a:endParaRPr lang="fi-FI" b="1" dirty="0">
              <a:latin typeface="+mj-lt"/>
            </a:endParaRPr>
          </a:p>
          <a:p>
            <a:endParaRPr lang="fi-FI" b="1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58C5-3A97-4232-A786-5C35172165A7}" type="datetime1">
              <a:rPr lang="fi-FI" smtClean="0"/>
              <a:t>25.5.2020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329-9E1B-43BD-9D36-114B7703FEF8}" type="slidenum">
              <a:rPr lang="fi-FI" smtClean="0"/>
              <a:t>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1E898-A1BF-4C7B-AA4A-C2C78EFD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</p:spTree>
    <p:extLst>
      <p:ext uri="{BB962C8B-B14F-4D97-AF65-F5344CB8AC3E}">
        <p14:creationId xmlns:p14="http://schemas.microsoft.com/office/powerpoint/2010/main" val="233352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0902" y="2193918"/>
            <a:ext cx="10242155" cy="4225932"/>
          </a:xfrm>
        </p:spPr>
        <p:txBody>
          <a:bodyPr>
            <a:noAutofit/>
          </a:bodyPr>
          <a:lstStyle/>
          <a:p>
            <a:r>
              <a:rPr lang="fi-FI" sz="2000" i="1" dirty="0"/>
              <a:t>”Teollisuudessa biotalous ja kiertotalous ovat merkittäviä tekijöitä taloudellisesti</a:t>
            </a:r>
            <a:r>
              <a:rPr lang="fi-FI" sz="2000" dirty="0"/>
              <a:t>. </a:t>
            </a:r>
            <a:r>
              <a:rPr lang="fi-FI" sz="2000" i="1" dirty="0"/>
              <a:t>Suomi korkean teknologian maana on hyötynyt niiden kehittymisestä.  Viimeisten vuosien aikana kehittyneisiin toimialoihin liittyy myös uusia terveys- ja turvallisuusriskejä. Vain osa näistä riskeistä voidaan heti tunnistaa, osan vaikutuksia ei välttämättä tunnisteta.”</a:t>
            </a:r>
          </a:p>
          <a:p>
            <a:r>
              <a:rPr lang="fi-FI" sz="2000" i="1" dirty="0"/>
              <a:t>”Tehtävän työn muuttuessa siis koko ajan enemmän tietopainotteisemmaksi myös työn kognitiiviset kuormitustekijät edelleen kasvavat.” </a:t>
            </a:r>
          </a:p>
          <a:p>
            <a:r>
              <a:rPr lang="fi-FI" sz="2000" i="1" dirty="0"/>
              <a:t>”Ikääntymiskehitys jatkui 2020-luvulla aiemmin esitettyjen ennusteiden mukaisesti</a:t>
            </a:r>
            <a:r>
              <a:rPr lang="fi-FI" sz="2000" dirty="0"/>
              <a:t>. </a:t>
            </a:r>
            <a:r>
              <a:rPr lang="fi-FI" sz="2000" i="1" dirty="0"/>
              <a:t>Vuonna 2030 nuorten ikäluokkien osuus on noin 12 % ja yli 65-vuotiaiden 26% väestöstä.”</a:t>
            </a:r>
            <a:endParaRPr lang="fi-FI" sz="2000" dirty="0"/>
          </a:p>
          <a:p>
            <a:endParaRPr lang="fi-FI" sz="2000" b="1" i="1" dirty="0"/>
          </a:p>
          <a:p>
            <a:endParaRPr lang="fi-FI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Todennäköinen tulevaisuuskuva 2030</a:t>
            </a:r>
            <a:br>
              <a:rPr lang="fi-FI" dirty="0"/>
            </a:br>
            <a:r>
              <a:rPr lang="fi-FI" dirty="0"/>
              <a:t>”Mukautumalla muutoksiin”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3F90-71CD-48FE-9EEA-FB5A6819319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7727F9B-D33B-45A6-9C78-4EF7DBA334FE}" type="datetime1">
              <a:rPr lang="fi-FI" smtClean="0">
                <a:solidFill>
                  <a:schemeClr val="bg2"/>
                </a:solidFill>
              </a:rPr>
              <a:t>25.5.2020</a:t>
            </a:fld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4BE6-DB5B-44DB-8C35-58E712EAA6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391F0-F7EB-433B-897C-A7BC9272F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52F644-756C-4530-A69F-A71AB7A98F48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613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D82D5-BF02-4874-A6BB-5B763283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5" y="2399071"/>
            <a:ext cx="8166822" cy="1752197"/>
          </a:xfrm>
        </p:spPr>
        <p:txBody>
          <a:bodyPr/>
          <a:lstStyle/>
          <a:p>
            <a:r>
              <a:rPr lang="en-US" dirty="0"/>
              <a:t>Bio- ja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terveysriskejä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82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359F-4A16-4E78-96C4-79A3B5BD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Bio- ja </a:t>
            </a:r>
            <a:r>
              <a:rPr lang="en-US" dirty="0" err="1"/>
              <a:t>kiertotalous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DCF9-273D-40D7-A9B6-8828C130A2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9" y="2210540"/>
            <a:ext cx="10297904" cy="3918798"/>
          </a:xfrm>
        </p:spPr>
        <p:txBody>
          <a:bodyPr/>
          <a:lstStyle/>
          <a:p>
            <a:r>
              <a:rPr lang="en-US" dirty="0"/>
              <a:t>“Bioeconomy”= the production of renewable biological resources and the conversion of these resources and waste streams into value added products, such as food, feed, bio-based products and bioenergy (European Commission 2012)</a:t>
            </a:r>
          </a:p>
          <a:p>
            <a:endParaRPr lang="en-US" dirty="0"/>
          </a:p>
          <a:p>
            <a:r>
              <a:rPr lang="en-US" dirty="0"/>
              <a:t>“Circular economy”= the value of products, materials and resources is maintained in the economy for as long as possible, and the generation of waste </a:t>
            </a:r>
            <a:r>
              <a:rPr lang="en-US" dirty="0" err="1"/>
              <a:t>minimised</a:t>
            </a:r>
            <a:r>
              <a:rPr lang="en-US" dirty="0"/>
              <a:t>” (European Commission 2015)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3121-1321-46B7-9BC9-5711775471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1E7626-5E3A-413B-853F-22B3B001245E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6B168-BA2A-4B92-8985-445A3C2AD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E2B96-F912-47E6-8FBE-60A193679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09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C4365CE-ED18-47B2-AA21-BF412BC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664"/>
            <a:ext cx="5982957" cy="774000"/>
          </a:xfrm>
        </p:spPr>
        <p:txBody>
          <a:bodyPr anchor="b">
            <a:noAutofit/>
          </a:bodyPr>
          <a:lstStyle/>
          <a:p>
            <a:r>
              <a:rPr lang="en-US" sz="3000" dirty="0" err="1"/>
              <a:t>Opas</a:t>
            </a:r>
            <a:r>
              <a:rPr lang="en-US" sz="3000" dirty="0"/>
              <a:t> </a:t>
            </a:r>
            <a:r>
              <a:rPr lang="en-US" sz="3000" dirty="0" err="1"/>
              <a:t>kiertotalouden</a:t>
            </a:r>
            <a:r>
              <a:rPr lang="en-US" sz="3000" dirty="0"/>
              <a:t> </a:t>
            </a:r>
            <a:r>
              <a:rPr lang="en-US" sz="3000" dirty="0" err="1"/>
              <a:t>altistumisriskeistä</a:t>
            </a:r>
            <a:endParaRPr lang="en-US" sz="30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1CAC0DD-B7E7-4639-A20B-443DC2965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829" y="1991170"/>
            <a:ext cx="5973676" cy="4138168"/>
          </a:xfrm>
        </p:spPr>
        <p:txBody>
          <a:bodyPr/>
          <a:lstStyle/>
          <a:p>
            <a:r>
              <a:rPr lang="en-US" sz="2400" dirty="0"/>
              <a:t>Laitinen S, </a:t>
            </a:r>
            <a:r>
              <a:rPr lang="en-US" sz="2400" dirty="0" err="1"/>
              <a:t>Rissanen</a:t>
            </a:r>
            <a:r>
              <a:rPr lang="en-US" sz="2400" dirty="0"/>
              <a:t> R, Santonen T. </a:t>
            </a:r>
            <a:r>
              <a:rPr lang="en-US" sz="2400" dirty="0" err="1"/>
              <a:t>Kiertotalouden</a:t>
            </a:r>
            <a:r>
              <a:rPr lang="en-US" sz="2400" dirty="0"/>
              <a:t> </a:t>
            </a:r>
            <a:r>
              <a:rPr lang="en-US" sz="2400" dirty="0" err="1"/>
              <a:t>työperäiset</a:t>
            </a:r>
            <a:r>
              <a:rPr lang="en-US" sz="2400" dirty="0"/>
              <a:t> </a:t>
            </a:r>
            <a:r>
              <a:rPr lang="en-US" sz="2400" dirty="0" err="1"/>
              <a:t>altistumisriskit</a:t>
            </a:r>
            <a:r>
              <a:rPr lang="en-US" sz="2400" dirty="0"/>
              <a:t>. </a:t>
            </a:r>
            <a:r>
              <a:rPr lang="en-US" sz="2400" dirty="0" err="1"/>
              <a:t>Työterveyslaitos</a:t>
            </a:r>
            <a:r>
              <a:rPr lang="en-US" sz="2400" dirty="0"/>
              <a:t> 2017.</a:t>
            </a:r>
          </a:p>
          <a:p>
            <a:r>
              <a:rPr lang="en-US" sz="2400" dirty="0">
                <a:hlinkClick r:id="rId2"/>
              </a:rPr>
              <a:t>http://urn.fi/URN:ISBN%20978-952-261-770-5%20(PDF)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8" name="Picture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54D353-4D8F-4F6B-8D7B-6554EDD3FB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tretch/>
        </p:blipFill>
        <p:spPr>
          <a:xfrm>
            <a:off x="7537450" y="162650"/>
            <a:ext cx="4654550" cy="6532699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2C533-F65B-435E-B03E-ECA864958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205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F664C69-0E12-4DAF-8F5B-F509A9DABF01}" type="datetime1">
              <a:rPr lang="fi-FI" smtClean="0"/>
              <a:t>25.5.2020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15451-53E8-4D31-83C9-96918F227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7375" y="6356350"/>
            <a:ext cx="75902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©TYÖTERVEYSLAITOS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79A4A-8625-4CBF-9CBE-6520BAD60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3212" y="6356350"/>
            <a:ext cx="11205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ED4B1A-FCA2-483F-A5D4-2A977CA5EF49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58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B678-81C7-4102-AFB0-F99B4354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4562"/>
            <a:ext cx="10297904" cy="635663"/>
          </a:xfrm>
        </p:spPr>
        <p:txBody>
          <a:bodyPr/>
          <a:lstStyle/>
          <a:p>
            <a:r>
              <a:rPr lang="en-US" dirty="0" err="1"/>
              <a:t>Altistuminen</a:t>
            </a:r>
            <a:r>
              <a:rPr lang="en-US" dirty="0"/>
              <a:t> bio- ja </a:t>
            </a:r>
            <a:r>
              <a:rPr lang="en-US" dirty="0" err="1"/>
              <a:t>kiertotaloudessa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F942C-0F6F-4C59-A839-7F1F40D9C7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bio- ja </a:t>
            </a:r>
            <a:r>
              <a:rPr lang="en-US" dirty="0" err="1"/>
              <a:t>kiertotalouden</a:t>
            </a:r>
            <a:r>
              <a:rPr lang="en-US" dirty="0"/>
              <a:t> </a:t>
            </a:r>
            <a:r>
              <a:rPr lang="en-US" dirty="0" err="1"/>
              <a:t>prosesseihin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 </a:t>
            </a:r>
            <a:r>
              <a:rPr lang="en-US" dirty="0" err="1"/>
              <a:t>monia</a:t>
            </a:r>
            <a:r>
              <a:rPr lang="en-US" dirty="0"/>
              <a:t> </a:t>
            </a:r>
            <a:r>
              <a:rPr lang="en-US" dirty="0" err="1"/>
              <a:t>ammattitautimielessä</a:t>
            </a:r>
            <a:r>
              <a:rPr lang="en-US" dirty="0"/>
              <a:t> </a:t>
            </a:r>
            <a:r>
              <a:rPr lang="en-US" dirty="0" err="1"/>
              <a:t>perinteisiä</a:t>
            </a:r>
            <a:r>
              <a:rPr lang="en-US" dirty="0"/>
              <a:t> </a:t>
            </a:r>
            <a:r>
              <a:rPr lang="en-US" dirty="0" err="1"/>
              <a:t>altisteita</a:t>
            </a:r>
            <a:r>
              <a:rPr lang="en-US" dirty="0"/>
              <a:t> (</a:t>
            </a:r>
            <a:r>
              <a:rPr lang="en-US" dirty="0" err="1"/>
              <a:t>kemialliset</a:t>
            </a:r>
            <a:r>
              <a:rPr lang="en-US" dirty="0"/>
              <a:t>, </a:t>
            </a:r>
            <a:r>
              <a:rPr lang="en-US" dirty="0" err="1"/>
              <a:t>fysikaaliset</a:t>
            </a:r>
            <a:r>
              <a:rPr lang="en-US" dirty="0"/>
              <a:t>, </a:t>
            </a:r>
            <a:r>
              <a:rPr lang="en-US" dirty="0" err="1"/>
              <a:t>biologiset</a:t>
            </a:r>
            <a:r>
              <a:rPr lang="en-US" dirty="0"/>
              <a:t> </a:t>
            </a:r>
            <a:r>
              <a:rPr lang="en-US" dirty="0" err="1"/>
              <a:t>altisteet</a:t>
            </a:r>
            <a:r>
              <a:rPr lang="en-US" dirty="0"/>
              <a:t>)</a:t>
            </a:r>
          </a:p>
          <a:p>
            <a:r>
              <a:rPr lang="en-US" dirty="0" err="1"/>
              <a:t>teknologian</a:t>
            </a:r>
            <a:r>
              <a:rPr lang="en-US" dirty="0"/>
              <a:t> </a:t>
            </a:r>
            <a:r>
              <a:rPr lang="en-US" dirty="0" err="1"/>
              <a:t>kehittyminen</a:t>
            </a:r>
            <a:r>
              <a:rPr lang="en-US" dirty="0"/>
              <a:t> </a:t>
            </a:r>
            <a:r>
              <a:rPr lang="en-US" dirty="0" err="1"/>
              <a:t>entistä</a:t>
            </a:r>
            <a:r>
              <a:rPr lang="en-US" dirty="0"/>
              <a:t> </a:t>
            </a:r>
            <a:r>
              <a:rPr lang="en-US" dirty="0" err="1"/>
              <a:t>turvallisemmaksi</a:t>
            </a:r>
            <a:r>
              <a:rPr lang="en-US" dirty="0"/>
              <a:t>, </a:t>
            </a:r>
            <a:r>
              <a:rPr lang="en-US" dirty="0" err="1"/>
              <a:t>prosessien</a:t>
            </a:r>
            <a:r>
              <a:rPr lang="en-US" dirty="0"/>
              <a:t> </a:t>
            </a:r>
            <a:r>
              <a:rPr lang="en-US" dirty="0" err="1"/>
              <a:t>huolellinen</a:t>
            </a:r>
            <a:r>
              <a:rPr lang="en-US" dirty="0"/>
              <a:t> </a:t>
            </a:r>
            <a:r>
              <a:rPr lang="en-US" dirty="0" err="1"/>
              <a:t>suunnittelu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riskinarviointi</a:t>
            </a:r>
            <a:r>
              <a:rPr lang="en-US" dirty="0"/>
              <a:t> ja </a:t>
            </a:r>
            <a:r>
              <a:rPr lang="en-US" dirty="0" err="1"/>
              <a:t>riskienhallinta</a:t>
            </a:r>
            <a:r>
              <a:rPr lang="en-US" dirty="0"/>
              <a:t> </a:t>
            </a:r>
            <a:r>
              <a:rPr lang="en-US" dirty="0" err="1"/>
              <a:t>keskeisiä</a:t>
            </a:r>
            <a:r>
              <a:rPr lang="en-US" dirty="0"/>
              <a:t> </a:t>
            </a:r>
          </a:p>
          <a:p>
            <a:r>
              <a:rPr lang="en-US" dirty="0"/>
              <a:t>bio- ja </a:t>
            </a:r>
            <a:r>
              <a:rPr lang="en-US" dirty="0" err="1"/>
              <a:t>kiertotalouteen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liittyä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työtehtäviä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fyysisesti</a:t>
            </a:r>
            <a:r>
              <a:rPr lang="en-US" dirty="0"/>
              <a:t> ja/tai </a:t>
            </a:r>
            <a:r>
              <a:rPr lang="en-US" dirty="0" err="1"/>
              <a:t>psyykkisesti</a:t>
            </a:r>
            <a:r>
              <a:rPr lang="en-US" dirty="0"/>
              <a:t> </a:t>
            </a:r>
            <a:r>
              <a:rPr lang="en-US" dirty="0" err="1"/>
              <a:t>kuormittavia</a:t>
            </a:r>
            <a:r>
              <a:rPr lang="en-US" dirty="0"/>
              <a:t> tai </a:t>
            </a:r>
            <a:r>
              <a:rPr lang="en-US" dirty="0" err="1"/>
              <a:t>sisältävät</a:t>
            </a:r>
            <a:r>
              <a:rPr lang="en-US" dirty="0"/>
              <a:t> </a:t>
            </a:r>
            <a:r>
              <a:rPr lang="en-US" dirty="0" err="1"/>
              <a:t>vuoro</a:t>
            </a:r>
            <a:r>
              <a:rPr lang="en-US" dirty="0"/>
              <a:t>/</a:t>
            </a:r>
            <a:r>
              <a:rPr lang="en-US" dirty="0" err="1"/>
              <a:t>yötyötä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472D-3FB2-4B80-A196-385EE0D578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464180-5B4D-4A7C-BB7A-9F2A9E090544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FD500-CC5D-4E49-84D4-AEF3FDC21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©TYÖTERVEYSLAITOS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AFA2D-7D3F-4711-87F4-30449A34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ED4B1A-FCA2-483F-A5D4-2A977CA5EF49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723630"/>
      </p:ext>
    </p:extLst>
  </p:cSld>
  <p:clrMapOvr>
    <a:masterClrMapping/>
  </p:clrMapOvr>
</p:sld>
</file>

<file path=ppt/theme/theme1.xml><?xml version="1.0" encoding="utf-8"?>
<a:theme xmlns:a="http://schemas.openxmlformats.org/drawingml/2006/main" name="TTL 2019">
  <a:themeElements>
    <a:clrScheme name="TTL 2020">
      <a:dk1>
        <a:srgbClr val="2F2F2F"/>
      </a:dk1>
      <a:lt1>
        <a:sysClr val="window" lastClr="FFFFFF"/>
      </a:lt1>
      <a:dk2>
        <a:srgbClr val="003C78"/>
      </a:dk2>
      <a:lt2>
        <a:srgbClr val="606060"/>
      </a:lt2>
      <a:accent1>
        <a:srgbClr val="66D0DF"/>
      </a:accent1>
      <a:accent2>
        <a:srgbClr val="00B0CA"/>
      </a:accent2>
      <a:accent3>
        <a:srgbClr val="96C800"/>
      </a:accent3>
      <a:accent4>
        <a:srgbClr val="E61E69"/>
      </a:accent4>
      <a:accent5>
        <a:srgbClr val="640A64"/>
      </a:accent5>
      <a:accent6>
        <a:srgbClr val="FF5800"/>
      </a:accent6>
      <a:hlink>
        <a:srgbClr val="003C78"/>
      </a:hlink>
      <a:folHlink>
        <a:srgbClr val="606060"/>
      </a:folHlink>
    </a:clrScheme>
    <a:fontScheme name="TTL 2019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_Esityspohja_Landscape" id="{2B598F9C-260C-4093-A5F8-D9DBDB9D358D}" vid="{93BC9348-98D9-438F-B22A-6848E1AD04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TL_pallot 2">
    <a:dk1>
      <a:srgbClr val="0B0B0C"/>
    </a:dk1>
    <a:lt1>
      <a:srgbClr val="FFFFFF"/>
    </a:lt1>
    <a:dk2>
      <a:srgbClr val="0B0B0C"/>
    </a:dk2>
    <a:lt2>
      <a:srgbClr val="99999D"/>
    </a:lt2>
    <a:accent1>
      <a:srgbClr val="B4BE00"/>
    </a:accent1>
    <a:accent2>
      <a:srgbClr val="46829E"/>
    </a:accent2>
    <a:accent3>
      <a:srgbClr val="FFFFFF"/>
    </a:accent3>
    <a:accent4>
      <a:srgbClr val="080809"/>
    </a:accent4>
    <a:accent5>
      <a:srgbClr val="D6DBAA"/>
    </a:accent5>
    <a:accent6>
      <a:srgbClr val="3F758F"/>
    </a:accent6>
    <a:hlink>
      <a:srgbClr val="46829E"/>
    </a:hlink>
    <a:folHlink>
      <a:srgbClr val="60999A"/>
    </a:folHlink>
  </a:clrScheme>
  <a:fontScheme name="Puoli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F562141995DD4CA3DED357F3DB5E39" ma:contentTypeVersion="6" ma:contentTypeDescription="Luo uusi asiakirja." ma:contentTypeScope="" ma:versionID="100fe6275dd68c539c6571b7d0b980ce">
  <xsd:schema xmlns:xsd="http://www.w3.org/2001/XMLSchema" xmlns:xs="http://www.w3.org/2001/XMLSchema" xmlns:p="http://schemas.microsoft.com/office/2006/metadata/properties" xmlns:ns1="http://schemas.microsoft.com/sharepoint/v3" xmlns:ns2="01106b3e-d2ad-431d-a93a-99de2480c1ec" xmlns:ns3="http://schemas.microsoft.com/sharepoint/v3/fields" targetNamespace="http://schemas.microsoft.com/office/2006/metadata/properties" ma:root="true" ma:fieldsID="4181264410f74893fc13907956d4fda2" ns1:_="" ns2:_="" ns3:_="">
    <xsd:import namespace="http://schemas.microsoft.com/sharepoint/v3"/>
    <xsd:import namespace="01106b3e-d2ad-431d-a93a-99de2480c1e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ca8ad3508d140408af132b1f36d54f4" minOccurs="0"/>
                <xsd:element ref="ns2:TaxCatchAll" minOccurs="0"/>
                <xsd:element ref="ns2:TaxCatchAllLabel" minOccurs="0"/>
                <xsd:element ref="ns3:TTLINDO_Language" minOccurs="0"/>
                <xsd:element ref="ns3:TTLINDO_Confidentiality" minOccurs="0"/>
                <xsd:element ref="ns1:PublishingStartDate" minOccurs="0"/>
                <xsd:element ref="ns1:PublishingExpirationDate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15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06b3e-d2ad-431d-a93a-99de2480c1ec" elementFormDefault="qualified">
    <xsd:import namespace="http://schemas.microsoft.com/office/2006/documentManagement/types"/>
    <xsd:import namespace="http://schemas.microsoft.com/office/infopath/2007/PartnerControls"/>
    <xsd:element name="pca8ad3508d140408af132b1f36d54f4" ma:index="8" nillable="true" ma:taxonomy="true" ma:internalName="pca8ad3508d140408af132b1f36d54f4" ma:taxonomyFieldName="TTLINDO_JotiProject" ma:displayName="JOTI-projekti" ma:default="" ma:fieldId="{9ca8ad35-08d1-4040-8af1-32b1f36d54f4}" ma:sspId="8c46f094-bf95-44b2-b2e5-4a4264ba5626" ma:termSetId="d63dd36e-1c18-48b7-b9c8-38813779a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8bbe61-687d-4338-9d42-ba5f20e5bac5}" ma:internalName="TaxCatchAll" ma:showField="CatchAllData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8bbe61-687d-4338-9d42-ba5f20e5bac5}" ma:internalName="TaxCatchAllLabel" ma:readOnly="true" ma:showField="CatchAllDataLabel" ma:web="33c5f1b2-dd3a-45fe-9049-13b77c081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Yrityksen avainsanat" ma:fieldId="{23f27201-bee3-471e-b2e7-b64fd8b7ca38}" ma:taxonomyMulti="true" ma:sspId="8c46f094-bf95-44b2-b2e5-4a4264ba562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TTLINDO_Language" ma:index="12" nillable="true" ma:displayName="Kieliversio" ma:default="suomi" ma:description="" ma:internalName="TTLINDO_Language">
      <xsd:simpleType>
        <xsd:restriction base="dms:Choice">
          <xsd:enumeration value="suomi"/>
          <xsd:enumeration value="ruotsi"/>
          <xsd:enumeration value="englanti"/>
        </xsd:restriction>
      </xsd:simpleType>
    </xsd:element>
    <xsd:element name="TTLINDO_Confidentiality" ma:index="13" nillable="true" ma:displayName="Salassapito" ma:default="Sisäinen" ma:description="" ma:internalName="TTLINDO_Confidentiality">
      <xsd:simpleType>
        <xsd:restriction base="dms:Choice">
          <xsd:enumeration value="Julkinen"/>
          <xsd:enumeration value="Sisäinen"/>
          <xsd:enumeration value="Salain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8c46f094-bf95-44b2-b2e5-4a4264ba5626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TLINDO_Language xmlns="http://schemas.microsoft.com/sharepoint/v3/fields">suomi</TTLINDO_Language>
    <pca8ad3508d140408af132b1f36d54f4 xmlns="01106b3e-d2ad-431d-a93a-99de2480c1ec">
      <Terms xmlns="http://schemas.microsoft.com/office/infopath/2007/PartnerControls"/>
    </pca8ad3508d140408af132b1f36d54f4>
    <TTLINDO_Confidentiality xmlns="http://schemas.microsoft.com/sharepoint/v3/fields">Sisäinen</TTLINDO_Confidentiality>
    <PublishingExpirationDate xmlns="http://schemas.microsoft.com/sharepoint/v3" xsi:nil="true"/>
    <TaxKeywordTaxHTField xmlns="01106b3e-d2ad-431d-a93a-99de2480c1ec">
      <Terms xmlns="http://schemas.microsoft.com/office/infopath/2007/PartnerControls"/>
    </TaxKeywordTaxHTField>
    <PublishingStartDate xmlns="http://schemas.microsoft.com/sharepoint/v3" xsi:nil="true"/>
    <TaxCatchAll xmlns="01106b3e-d2ad-431d-a93a-99de2480c1ec"/>
  </documentManagement>
</p:properties>
</file>

<file path=customXml/itemProps1.xml><?xml version="1.0" encoding="utf-8"?>
<ds:datastoreItem xmlns:ds="http://schemas.openxmlformats.org/officeDocument/2006/customXml" ds:itemID="{8757C8F2-1FA2-457B-8704-096AE62A41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00A23-B0AB-46D4-89AF-55C1C8A20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106b3e-d2ad-431d-a93a-99de2480c1e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1C0292-1E4C-42B7-AF1E-F393BE18A41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017B3E7-0C15-45E6-A4B8-796FC066EE3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/fields"/>
    <ds:schemaRef ds:uri="01106b3e-d2ad-431d-a93a-99de2480c1e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2441</Words>
  <Application>Microsoft Office PowerPoint</Application>
  <PresentationFormat>Widescreen</PresentationFormat>
  <Paragraphs>292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Segoe UI</vt:lpstr>
      <vt:lpstr>Segoe UI Semibold</vt:lpstr>
      <vt:lpstr>Segoe UI Semilight</vt:lpstr>
      <vt:lpstr>Times New Roman</vt:lpstr>
      <vt:lpstr>TTL 2019</vt:lpstr>
      <vt:lpstr>Tulevaisuuden kehityskulkujen tarkastelu terveysriskien näkökulmasta</vt:lpstr>
      <vt:lpstr>PowerPoint Presentation</vt:lpstr>
      <vt:lpstr>Käsitteet </vt:lpstr>
      <vt:lpstr>Ammattitaudin määritelmä  (TyTAL 26 §)</vt:lpstr>
      <vt:lpstr>Todennäköinen tulevaisuuskuva 2030 ”Mukautumalla muutoksiin”</vt:lpstr>
      <vt:lpstr>Bio- ja kiertotalouden terveysriskejä</vt:lpstr>
      <vt:lpstr>Bio- ja kiertotalous</vt:lpstr>
      <vt:lpstr>Opas kiertotalouden altistumisriskeistä</vt:lpstr>
      <vt:lpstr>Altistuminen bio- ja kiertotaloudessa</vt:lpstr>
      <vt:lpstr>Bio- ja kiertotalouden kemialliset altisteet</vt:lpstr>
      <vt:lpstr>Bio ja kiertotalouden kemialliset altisteet</vt:lpstr>
      <vt:lpstr>Bio- ja kiertotalouden fysikaaliset altisteet</vt:lpstr>
      <vt:lpstr>Bio- ja kiertotalouden biologiset altisteet</vt:lpstr>
      <vt:lpstr>Tietotyön lisääntyessä kognitiivisen ergonomian merkitys kasvaa –  kognitiivisen kuormituksen vaikutuksia       Paajanen T., Valtonen T., Kalakoski V.  </vt:lpstr>
      <vt:lpstr>PowerPoint Presentation</vt:lpstr>
      <vt:lpstr>Miksi kognitiiviseen ergonomiaan tulisi kiinnittää huomiota ?</vt:lpstr>
      <vt:lpstr>Digitalisaatio on arkipäivää, joten myös sen kognitiiviset vaikutukset tulisi tunnistaa</vt:lpstr>
      <vt:lpstr>Koetut psyykkiset ja kognitiiviset oireet ovat yleisiä työelämässä</vt:lpstr>
      <vt:lpstr>Työn kognitiivinen kuormittavuus on yhteydessä koettuihin muistivaikeuksiin</vt:lpstr>
      <vt:lpstr>Työikäiset kuvaavat stressin ja usean asian samanaikaisen tekemisen selittävän valtaosan koetuista kognitiivisista oireista</vt:lpstr>
      <vt:lpstr>Kognitiivisen ylikuormituksen kaksi vaikutusreittiä</vt:lpstr>
      <vt:lpstr>PowerPoint Presentation</vt:lpstr>
      <vt:lpstr>Visio – Aivoystävällinen työelämä edellyttää kolmen näkökulman huomiointia</vt:lpstr>
      <vt:lpstr>Lähteet (tietotyö ja kognitiivinen ergonomia)</vt:lpstr>
      <vt:lpstr>Lähteet (tietotyö ja kognitiivinen ergonomia)</vt:lpstr>
      <vt:lpstr>Työväestön ikääntymisen vaikutukset yleiseen terveydentilaan ja työkykyyn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Ikääntyminen ja vuorotyö</vt:lpstr>
      <vt:lpstr>Epäsäännölliset työajat lisäävät sydänsairauksien riskitekijöitä ja sairauspoissaolojen riskiä</vt:lpstr>
      <vt:lpstr>Yötyö ja syöpäriski?</vt:lpstr>
      <vt:lpstr>Yhteenveto </vt:lpstr>
      <vt:lpstr>KIITOS!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Tulevaisuuden kehityskulkujen tarkastelu terveysriskien näkökulmasta</dc:title>
  <dc:creator>Koskela Kirsi</dc:creator>
  <cp:lastModifiedBy>Koskela Kirsi</cp:lastModifiedBy>
  <cp:revision>27</cp:revision>
  <dcterms:created xsi:type="dcterms:W3CDTF">2020-05-23T08:08:30Z</dcterms:created>
  <dcterms:modified xsi:type="dcterms:W3CDTF">2020-05-25T10:25:01Z</dcterms:modified>
</cp:coreProperties>
</file>